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8" r:id="rId5"/>
    <p:sldId id="259" r:id="rId6"/>
    <p:sldId id="263" r:id="rId7"/>
    <p:sldId id="275" r:id="rId8"/>
    <p:sldId id="276" r:id="rId9"/>
    <p:sldId id="280" r:id="rId10"/>
    <p:sldId id="277" r:id="rId11"/>
    <p:sldId id="281" r:id="rId12"/>
    <p:sldId id="278" r:id="rId13"/>
    <p:sldId id="283" r:id="rId14"/>
    <p:sldId id="279" r:id="rId15"/>
    <p:sldId id="282" r:id="rId16"/>
    <p:sldId id="272" r:id="rId17"/>
    <p:sldId id="285" r:id="rId18"/>
    <p:sldId id="284" r:id="rId19"/>
    <p:sldId id="274" r:id="rId20"/>
    <p:sldId id="273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e&#353;i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Se&#353;i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dirty="0" err="1"/>
              <a:t>Fig</a:t>
            </a:r>
            <a:r>
              <a:rPr lang="cs-CZ" sz="1800" b="1" dirty="0"/>
              <a:t>. 7: </a:t>
            </a:r>
            <a:r>
              <a:rPr lang="cs-CZ" sz="1800" b="1" dirty="0" err="1"/>
              <a:t>Measurement</a:t>
            </a:r>
            <a:r>
              <a:rPr lang="cs-CZ" sz="1800" b="1" dirty="0"/>
              <a:t> </a:t>
            </a:r>
            <a:r>
              <a:rPr lang="cs-CZ" sz="1800" b="1" dirty="0" err="1"/>
              <a:t>results</a:t>
            </a:r>
            <a:endParaRPr lang="cs-CZ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FFC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4CC-4C19-A64B-5C07F7CA980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FF3F9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4CC-4C19-A64B-5C07F7CA980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5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4CC-4C19-A64B-5C07F7CA980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66E1A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4CC-4C19-A64B-5C07F7CA980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FF3F9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4CC-4C19-A64B-5C07F7CA980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5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4CC-4C19-A64B-5C07F7CA98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l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noFill/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List1!$I$2:$I$7</c:f>
                <c:numCache>
                  <c:formatCode>General</c:formatCode>
                  <c:ptCount val="6"/>
                  <c:pt idx="0">
                    <c:v>42.919499999999999</c:v>
                  </c:pt>
                  <c:pt idx="1">
                    <c:v>41.976500000000001</c:v>
                  </c:pt>
                  <c:pt idx="2">
                    <c:v>41.136000000000003</c:v>
                  </c:pt>
                  <c:pt idx="3">
                    <c:v>40.569499999999998</c:v>
                  </c:pt>
                  <c:pt idx="4">
                    <c:v>41.143999999999998</c:v>
                  </c:pt>
                  <c:pt idx="5">
                    <c:v>31.173500000000001</c:v>
                  </c:pt>
                </c:numCache>
              </c:numRef>
            </c:plus>
            <c:minus>
              <c:numRef>
                <c:f>List1!$I$2:$I$7</c:f>
                <c:numCache>
                  <c:formatCode>General</c:formatCode>
                  <c:ptCount val="6"/>
                  <c:pt idx="0">
                    <c:v>42.919499999999999</c:v>
                  </c:pt>
                  <c:pt idx="1">
                    <c:v>41.976500000000001</c:v>
                  </c:pt>
                  <c:pt idx="2">
                    <c:v>41.136000000000003</c:v>
                  </c:pt>
                  <c:pt idx="3">
                    <c:v>40.569499999999998</c:v>
                  </c:pt>
                  <c:pt idx="4">
                    <c:v>41.143999999999998</c:v>
                  </c:pt>
                  <c:pt idx="5">
                    <c:v>31.173500000000001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strRef>
              <c:f>List1!$G$2:$G$7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xVal>
          <c:yVal>
            <c:numRef>
              <c:f>List1!$H$2:$H$7</c:f>
              <c:numCache>
                <c:formatCode>General</c:formatCode>
                <c:ptCount val="6"/>
                <c:pt idx="0">
                  <c:v>623</c:v>
                </c:pt>
                <c:pt idx="1">
                  <c:v>490</c:v>
                </c:pt>
                <c:pt idx="2">
                  <c:v>565</c:v>
                </c:pt>
                <c:pt idx="3">
                  <c:v>632</c:v>
                </c:pt>
                <c:pt idx="4">
                  <c:v>494</c:v>
                </c:pt>
                <c:pt idx="5">
                  <c:v>569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4CC-4C19-A64B-5C07F7CA980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317298288"/>
        <c:axId val="142240352"/>
      </c:scatterChart>
      <c:valAx>
        <c:axId val="317298288"/>
        <c:scaling>
          <c:orientation val="minMax"/>
          <c:max val="7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(measured color of each point represented by the data-point color)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nextTo"/>
        <c:crossAx val="142240352"/>
        <c:crosses val="autoZero"/>
        <c:crossBetween val="midCat"/>
        <c:majorUnit val="1"/>
      </c:valAx>
      <c:valAx>
        <c:axId val="142240352"/>
        <c:scaling>
          <c:orientation val="minMax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λ [nm]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7298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/>
              <a:t>Fig.</a:t>
            </a:r>
            <a:r>
              <a:rPr lang="cs-CZ" baseline="0"/>
              <a:t> 12: Measurements versus theory for hyp. 2</a:t>
            </a:r>
            <a:endParaRPr lang="cs-CZ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2086172633501731"/>
          <c:y val="0.15732879597679822"/>
          <c:w val="0.7981255622267317"/>
          <c:h val="0.63878546094657296"/>
        </c:manualLayout>
      </c:layout>
      <c:scatterChart>
        <c:scatterStyle val="lineMarker"/>
        <c:varyColors val="0"/>
        <c:ser>
          <c:idx val="0"/>
          <c:order val="0"/>
          <c:tx>
            <c:v>Theory</c:v>
          </c:tx>
          <c:spPr>
            <a:ln w="95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List1!$G$64:$G$114</c:f>
              <c:numCache>
                <c:formatCode>General</c:formatCode>
                <c:ptCount val="51"/>
                <c:pt idx="0">
                  <c:v>0.3</c:v>
                </c:pt>
                <c:pt idx="1">
                  <c:v>0.31</c:v>
                </c:pt>
                <c:pt idx="2">
                  <c:v>0.32</c:v>
                </c:pt>
                <c:pt idx="3">
                  <c:v>0.33</c:v>
                </c:pt>
                <c:pt idx="4">
                  <c:v>0.34</c:v>
                </c:pt>
                <c:pt idx="5">
                  <c:v>0.35</c:v>
                </c:pt>
                <c:pt idx="6">
                  <c:v>0.36</c:v>
                </c:pt>
                <c:pt idx="7">
                  <c:v>0.37</c:v>
                </c:pt>
                <c:pt idx="8">
                  <c:v>0.38</c:v>
                </c:pt>
                <c:pt idx="9">
                  <c:v>0.39</c:v>
                </c:pt>
                <c:pt idx="10">
                  <c:v>0.4</c:v>
                </c:pt>
                <c:pt idx="11">
                  <c:v>0.41</c:v>
                </c:pt>
                <c:pt idx="12">
                  <c:v>0.42</c:v>
                </c:pt>
                <c:pt idx="13">
                  <c:v>0.43</c:v>
                </c:pt>
                <c:pt idx="14">
                  <c:v>0.44</c:v>
                </c:pt>
                <c:pt idx="15">
                  <c:v>0.45</c:v>
                </c:pt>
                <c:pt idx="16">
                  <c:v>0.46</c:v>
                </c:pt>
                <c:pt idx="17">
                  <c:v>0.47</c:v>
                </c:pt>
                <c:pt idx="18">
                  <c:v>0.48</c:v>
                </c:pt>
                <c:pt idx="19">
                  <c:v>0.49</c:v>
                </c:pt>
                <c:pt idx="20">
                  <c:v>0.5</c:v>
                </c:pt>
                <c:pt idx="21">
                  <c:v>0.51</c:v>
                </c:pt>
                <c:pt idx="22">
                  <c:v>0.52</c:v>
                </c:pt>
                <c:pt idx="23">
                  <c:v>0.53</c:v>
                </c:pt>
                <c:pt idx="24">
                  <c:v>0.54</c:v>
                </c:pt>
                <c:pt idx="25">
                  <c:v>0.55000000000000004</c:v>
                </c:pt>
                <c:pt idx="26">
                  <c:v>0.56000000000000005</c:v>
                </c:pt>
                <c:pt idx="27">
                  <c:v>0.56999999999999995</c:v>
                </c:pt>
                <c:pt idx="28">
                  <c:v>0.57999999999999996</c:v>
                </c:pt>
                <c:pt idx="29">
                  <c:v>0.59</c:v>
                </c:pt>
                <c:pt idx="30">
                  <c:v>0.6</c:v>
                </c:pt>
                <c:pt idx="31">
                  <c:v>0.61</c:v>
                </c:pt>
                <c:pt idx="32">
                  <c:v>0.62</c:v>
                </c:pt>
                <c:pt idx="33">
                  <c:v>0.63</c:v>
                </c:pt>
                <c:pt idx="34">
                  <c:v>0.64</c:v>
                </c:pt>
                <c:pt idx="35">
                  <c:v>0.65</c:v>
                </c:pt>
                <c:pt idx="36">
                  <c:v>0.66</c:v>
                </c:pt>
                <c:pt idx="37">
                  <c:v>0.67</c:v>
                </c:pt>
                <c:pt idx="38">
                  <c:v>0.68</c:v>
                </c:pt>
                <c:pt idx="39">
                  <c:v>0.69</c:v>
                </c:pt>
                <c:pt idx="40">
                  <c:v>0.7</c:v>
                </c:pt>
                <c:pt idx="41">
                  <c:v>0.71</c:v>
                </c:pt>
                <c:pt idx="42">
                  <c:v>0.72</c:v>
                </c:pt>
                <c:pt idx="43">
                  <c:v>0.73</c:v>
                </c:pt>
                <c:pt idx="44">
                  <c:v>0.74</c:v>
                </c:pt>
                <c:pt idx="45">
                  <c:v>0.75</c:v>
                </c:pt>
                <c:pt idx="46">
                  <c:v>0.76</c:v>
                </c:pt>
                <c:pt idx="47">
                  <c:v>0.77</c:v>
                </c:pt>
                <c:pt idx="48">
                  <c:v>0.78</c:v>
                </c:pt>
                <c:pt idx="49">
                  <c:v>0.79</c:v>
                </c:pt>
                <c:pt idx="50">
                  <c:v>0.8</c:v>
                </c:pt>
              </c:numCache>
            </c:numRef>
          </c:xVal>
          <c:yVal>
            <c:numRef>
              <c:f>List1!$H$64:$H$114</c:f>
              <c:numCache>
                <c:formatCode>General</c:formatCode>
                <c:ptCount val="51"/>
                <c:pt idx="0">
                  <c:v>6.3232497702949919</c:v>
                </c:pt>
                <c:pt idx="1">
                  <c:v>6.1182975956023586</c:v>
                </c:pt>
                <c:pt idx="2">
                  <c:v>5.9261400154019448</c:v>
                </c:pt>
                <c:pt idx="3">
                  <c:v>5.7456154541213884</c:v>
                </c:pt>
                <c:pt idx="4">
                  <c:v>5.5756990496639549</c:v>
                </c:pt>
                <c:pt idx="5">
                  <c:v>5.4154831237646572</c:v>
                </c:pt>
                <c:pt idx="6">
                  <c:v>5.2641609073148636</c:v>
                </c:pt>
                <c:pt idx="7">
                  <c:v>5.1210129048507085</c:v>
                </c:pt>
                <c:pt idx="8">
                  <c:v>4.9853954120436788</c:v>
                </c:pt>
                <c:pt idx="9">
                  <c:v>4.8567307997572042</c:v>
                </c:pt>
                <c:pt idx="10">
                  <c:v>4.7344992555203644</c:v>
                </c:pt>
                <c:pt idx="11">
                  <c:v>4.6182317335914345</c:v>
                </c:pt>
                <c:pt idx="12">
                  <c:v>4.5075039121798026</c:v>
                </c:pt>
                <c:pt idx="13">
                  <c:v>4.4019309938702698</c:v>
                </c:pt>
                <c:pt idx="14">
                  <c:v>4.3011632151040029</c:v>
                </c:pt>
                <c:pt idx="15">
                  <c:v>4.2048819544184859</c:v>
                </c:pt>
                <c:pt idx="16">
                  <c:v>4.1127963483310266</c:v>
                </c:pt>
                <c:pt idx="17">
                  <c:v>4.0246403392593395</c:v>
                </c:pt>
                <c:pt idx="18">
                  <c:v>3.9401700924738434</c:v>
                </c:pt>
                <c:pt idx="19">
                  <c:v>3.8591617293628611</c:v>
                </c:pt>
                <c:pt idx="20">
                  <c:v>3.7814093327268519</c:v>
                </c:pt>
                <c:pt idx="21">
                  <c:v>3.706723186764413</c:v>
                </c:pt>
                <c:pt idx="22">
                  <c:v>3.6349282201568025</c:v>
                </c:pt>
                <c:pt idx="23">
                  <c:v>3.5658626254266417</c:v>
                </c:pt>
                <c:pt idx="24">
                  <c:v>3.4993766317203256</c:v>
                </c:pt>
                <c:pt idx="25">
                  <c:v>3.4353314114874229</c:v>
                </c:pt>
                <c:pt idx="26">
                  <c:v>3.3735981043197834</c:v>
                </c:pt>
                <c:pt idx="27">
                  <c:v>3.3140569435622216</c:v>
                </c:pt>
                <c:pt idx="28">
                  <c:v>3.2565964732911286</c:v>
                </c:pt>
                <c:pt idx="29">
                  <c:v>3.2011128449392281</c:v>
                </c:pt>
                <c:pt idx="30">
                  <c:v>3.1475091842742167</c:v>
                </c:pt>
                <c:pt idx="31">
                  <c:v>3.0956950206576939</c:v>
                </c:pt>
                <c:pt idx="32">
                  <c:v>3.0455857715524703</c:v>
                </c:pt>
                <c:pt idx="33">
                  <c:v>2.9971022761392994</c:v>
                </c:pt>
                <c:pt idx="34">
                  <c:v>2.9501703726713986</c:v>
                </c:pt>
                <c:pt idx="35">
                  <c:v>2.9047205148562294</c:v>
                </c:pt>
                <c:pt idx="36">
                  <c:v>2.8606874231249382</c:v>
                </c:pt>
                <c:pt idx="37">
                  <c:v>2.8180097671441433</c:v>
                </c:pt>
                <c:pt idx="38">
                  <c:v>2.77662987635355</c:v>
                </c:pt>
                <c:pt idx="39">
                  <c:v>2.7364934756857893</c:v>
                </c:pt>
                <c:pt idx="40">
                  <c:v>2.697549443949836</c:v>
                </c:pt>
                <c:pt idx="41">
                  <c:v>2.6597495926431258</c:v>
                </c:pt>
                <c:pt idx="42">
                  <c:v>2.6230484632057465</c:v>
                </c:pt>
                <c:pt idx="43">
                  <c:v>2.5874031409478135</c:v>
                </c:pt>
                <c:pt idx="44">
                  <c:v>2.5527730840722915</c:v>
                </c:pt>
                <c:pt idx="45">
                  <c:v>2.5191199663838209</c:v>
                </c:pt>
                <c:pt idx="46">
                  <c:v>2.4864075324224153</c:v>
                </c:pt>
                <c:pt idx="47">
                  <c:v>2.45460146389191</c:v>
                </c:pt>
                <c:pt idx="48">
                  <c:v>2.4236692563689082</c:v>
                </c:pt>
                <c:pt idx="49">
                  <c:v>2.3935801053806576</c:v>
                </c:pt>
                <c:pt idx="50">
                  <c:v>2.3643048010314303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71-4A84-84E8-368CC17C4E13}"/>
            </c:ext>
          </c:extLst>
        </c:ser>
        <c:ser>
          <c:idx val="1"/>
          <c:order val="1"/>
          <c:tx>
            <c:v>Measurements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noFill/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List1!$J$29:$J$30</c:f>
                <c:numCache>
                  <c:formatCode>General</c:formatCode>
                  <c:ptCount val="2"/>
                  <c:pt idx="0">
                    <c:v>0.55491000000000001</c:v>
                  </c:pt>
                  <c:pt idx="1">
                    <c:v>0.20081069999999998</c:v>
                  </c:pt>
                </c:numCache>
              </c:numRef>
            </c:plus>
            <c:minus>
              <c:numRef>
                <c:f>List1!$J$29:$J$30</c:f>
                <c:numCache>
                  <c:formatCode>General</c:formatCode>
                  <c:ptCount val="2"/>
                  <c:pt idx="0">
                    <c:v>0.55491000000000001</c:v>
                  </c:pt>
                  <c:pt idx="1">
                    <c:v>0.20081069999999998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List1!$G$29:$G$30</c:f>
              <c:numCache>
                <c:formatCode>General</c:formatCode>
                <c:ptCount val="2"/>
                <c:pt idx="0">
                  <c:v>0.34662238944607382</c:v>
                </c:pt>
                <c:pt idx="1">
                  <c:v>0.72186817862485464</c:v>
                </c:pt>
              </c:numCache>
            </c:numRef>
          </c:xVal>
          <c:yVal>
            <c:numRef>
              <c:f>List1!$H$29:$H$30</c:f>
              <c:numCache>
                <c:formatCode>General</c:formatCode>
                <c:ptCount val="2"/>
                <c:pt idx="0">
                  <c:v>5.3</c:v>
                </c:pt>
                <c:pt idx="1">
                  <c:v>2.67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71-4A84-84E8-368CC17C4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692976"/>
        <c:axId val="148921024"/>
      </c:scatterChart>
      <c:valAx>
        <c:axId val="36069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α [rad]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8921024"/>
        <c:crosses val="autoZero"/>
        <c:crossBetween val="midCat"/>
      </c:valAx>
      <c:valAx>
        <c:axId val="14892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l</a:t>
                </a:r>
                <a:r>
                  <a:rPr lang="cs-CZ" baseline="0"/>
                  <a:t> [mm]</a:t>
                </a:r>
                <a:endParaRPr lang="cs-C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60692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4653580411636"/>
          <c:y val="0.86577445693361532"/>
          <c:w val="0.27156957268906273"/>
          <c:h val="0.12758780370270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accent2"/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AA762984-4238-498F-93F3-1DDD49541BCB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B980845C-F501-489D-BC12-216405899FC3}" type="parTrans" cxnId="{0A8D1685-C1FC-4AC0-B54C-3CA386DE8AE4}">
      <dgm:prSet/>
      <dgm:spPr/>
      <dgm:t>
        <a:bodyPr/>
        <a:lstStyle/>
        <a:p>
          <a:endParaRPr lang="cs-CZ"/>
        </a:p>
      </dgm:t>
    </dgm:pt>
    <dgm:pt modelId="{98F8D4C6-D3D0-4C26-B7C1-28A4A81D38AF}" type="sibTrans" cxnId="{0A8D1685-C1FC-4AC0-B54C-3CA386DE8AE4}">
      <dgm:prSet/>
      <dgm:spPr/>
      <dgm:t>
        <a:bodyPr/>
        <a:lstStyle/>
        <a:p>
          <a:endParaRPr lang="cs-CZ"/>
        </a:p>
      </dgm:t>
    </dgm:pt>
    <dgm:pt modelId="{398EBF91-207B-44AB-961B-71932A7A45E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A9A353D2-482F-4D9B-AEB1-5F01DDEDF942}" type="parTrans" cxnId="{E3CC0F6E-A9AF-4F2C-AE27-EF864C22A12A}">
      <dgm:prSet/>
      <dgm:spPr/>
      <dgm:t>
        <a:bodyPr/>
        <a:lstStyle/>
        <a:p>
          <a:endParaRPr lang="cs-CZ"/>
        </a:p>
      </dgm:t>
    </dgm:pt>
    <dgm:pt modelId="{522DF7DB-37C0-45E4-8904-E82B86EDF8B3}" type="sibTrans" cxnId="{E3CC0F6E-A9AF-4F2C-AE27-EF864C22A12A}">
      <dgm:prSet/>
      <dgm:spPr/>
      <dgm:t>
        <a:bodyPr/>
        <a:lstStyle/>
        <a:p>
          <a:endParaRPr lang="cs-CZ"/>
        </a:p>
      </dgm:t>
    </dgm:pt>
    <dgm:pt modelId="{A8EFEC7E-90FF-464D-B67E-1FD4AC884AA8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8828C75A-8A5B-45F5-8086-58511A3630C3}" type="parTrans" cxnId="{5B3AE707-3C9F-467C-8FCC-59E789270B0D}">
      <dgm:prSet/>
      <dgm:spPr/>
      <dgm:t>
        <a:bodyPr/>
        <a:lstStyle/>
        <a:p>
          <a:endParaRPr lang="cs-CZ"/>
        </a:p>
      </dgm:t>
    </dgm:pt>
    <dgm:pt modelId="{256A3CCB-2922-4C5C-AE41-A2AA9FFA15F2}" type="sibTrans" cxnId="{5B3AE707-3C9F-467C-8FCC-59E789270B0D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9B4AA3EC-9B14-47AD-8281-9ABA6BA7B896}" type="pres">
      <dgm:prSet presAssocID="{AA762984-4238-498F-93F3-1DDD49541BC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DE0259-2A7B-456A-AB2E-307323974263}" type="pres">
      <dgm:prSet presAssocID="{98F8D4C6-D3D0-4C26-B7C1-28A4A81D38AF}" presName="parTxOnlySpace" presStyleCnt="0"/>
      <dgm:spPr/>
    </dgm:pt>
    <dgm:pt modelId="{F3C4E6C5-E046-438E-B28F-A419D29E1E98}" type="pres">
      <dgm:prSet presAssocID="{398EBF91-207B-44AB-961B-71932A7A45E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F443B9-4792-46E8-BFC6-F5900152B09C}" type="pres">
      <dgm:prSet presAssocID="{522DF7DB-37C0-45E4-8904-E82B86EDF8B3}" presName="parTxOnlySpace" presStyleCnt="0"/>
      <dgm:spPr/>
    </dgm:pt>
    <dgm:pt modelId="{1355F522-CB23-47D1-B214-D8CC0F401C76}" type="pres">
      <dgm:prSet presAssocID="{A8EFEC7E-90FF-464D-B67E-1FD4AC884AA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6AF4B01-49C3-4FEF-97A7-3D0604F49788}" type="presOf" srcId="{398EBF91-207B-44AB-961B-71932A7A45EF}" destId="{F3C4E6C5-E046-438E-B28F-A419D29E1E98}" srcOrd="0" destOrd="0" presId="urn:microsoft.com/office/officeart/2005/8/layout/chevron1"/>
    <dgm:cxn modelId="{5B3AE707-3C9F-467C-8FCC-59E789270B0D}" srcId="{A3673E16-0483-4E7E-A0CE-611EF29445AE}" destId="{A8EFEC7E-90FF-464D-B67E-1FD4AC884AA8}" srcOrd="3" destOrd="0" parTransId="{8828C75A-8A5B-45F5-8086-58511A3630C3}" sibTransId="{256A3CCB-2922-4C5C-AE41-A2AA9FFA15F2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845C9F67-6929-417F-A24D-8751278544E8}" type="presOf" srcId="{AA762984-4238-498F-93F3-1DDD49541BCB}" destId="{9B4AA3EC-9B14-47AD-8281-9ABA6BA7B896}" srcOrd="0" destOrd="0" presId="urn:microsoft.com/office/officeart/2005/8/layout/chevron1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E3CC0F6E-A9AF-4F2C-AE27-EF864C22A12A}" srcId="{A3673E16-0483-4E7E-A0CE-611EF29445AE}" destId="{398EBF91-207B-44AB-961B-71932A7A45EF}" srcOrd="2" destOrd="0" parTransId="{A9A353D2-482F-4D9B-AEB1-5F01DDEDF942}" sibTransId="{522DF7DB-37C0-45E4-8904-E82B86EDF8B3}"/>
    <dgm:cxn modelId="{0A8D1685-C1FC-4AC0-B54C-3CA386DE8AE4}" srcId="{A3673E16-0483-4E7E-A0CE-611EF29445AE}" destId="{AA762984-4238-498F-93F3-1DDD49541BCB}" srcOrd="1" destOrd="0" parTransId="{B980845C-F501-489D-BC12-216405899FC3}" sibTransId="{98F8D4C6-D3D0-4C26-B7C1-28A4A81D38AF}"/>
    <dgm:cxn modelId="{E964EC88-D866-49A3-8687-3D8464D9464A}" type="presOf" srcId="{A8EFEC7E-90FF-464D-B67E-1FD4AC884AA8}" destId="{1355F522-CB23-47D1-B214-D8CC0F401C76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540876E-C194-474C-AF8F-D279BE461B8A}" type="presParOf" srcId="{E855575E-0547-4F5C-9208-EBB3AADB5ECF}" destId="{9B4AA3EC-9B14-47AD-8281-9ABA6BA7B896}" srcOrd="2" destOrd="0" presId="urn:microsoft.com/office/officeart/2005/8/layout/chevron1"/>
    <dgm:cxn modelId="{8AF0BC30-1F5B-466F-8225-47D363A5E947}" type="presParOf" srcId="{E855575E-0547-4F5C-9208-EBB3AADB5ECF}" destId="{E7DE0259-2A7B-456A-AB2E-307323974263}" srcOrd="3" destOrd="0" presId="urn:microsoft.com/office/officeart/2005/8/layout/chevron1"/>
    <dgm:cxn modelId="{C21E43BB-7DE2-41FB-9C81-C868385EC67E}" type="presParOf" srcId="{E855575E-0547-4F5C-9208-EBB3AADB5ECF}" destId="{F3C4E6C5-E046-438E-B28F-A419D29E1E98}" srcOrd="4" destOrd="0" presId="urn:microsoft.com/office/officeart/2005/8/layout/chevron1"/>
    <dgm:cxn modelId="{062343CA-7A93-4D07-B212-9759608E52A1}" type="presParOf" srcId="{E855575E-0547-4F5C-9208-EBB3AADB5ECF}" destId="{30F443B9-4792-46E8-BFC6-F5900152B09C}" srcOrd="5" destOrd="0" presId="urn:microsoft.com/office/officeart/2005/8/layout/chevron1"/>
    <dgm:cxn modelId="{E48D5E3A-6F59-4964-80DF-C64942C39A15}" type="presParOf" srcId="{E855575E-0547-4F5C-9208-EBB3AADB5ECF}" destId="{1355F522-CB23-47D1-B214-D8CC0F401C7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AA762984-4238-498F-93F3-1DDD49541BCB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B980845C-F501-489D-BC12-216405899FC3}" type="parTrans" cxnId="{0A8D1685-C1FC-4AC0-B54C-3CA386DE8AE4}">
      <dgm:prSet/>
      <dgm:spPr/>
      <dgm:t>
        <a:bodyPr/>
        <a:lstStyle/>
        <a:p>
          <a:endParaRPr lang="cs-CZ"/>
        </a:p>
      </dgm:t>
    </dgm:pt>
    <dgm:pt modelId="{98F8D4C6-D3D0-4C26-B7C1-28A4A81D38AF}" type="sibTrans" cxnId="{0A8D1685-C1FC-4AC0-B54C-3CA386DE8AE4}">
      <dgm:prSet/>
      <dgm:spPr/>
      <dgm:t>
        <a:bodyPr/>
        <a:lstStyle/>
        <a:p>
          <a:endParaRPr lang="cs-CZ"/>
        </a:p>
      </dgm:t>
    </dgm:pt>
    <dgm:pt modelId="{398EBF91-207B-44AB-961B-71932A7A45E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A9A353D2-482F-4D9B-AEB1-5F01DDEDF942}" type="parTrans" cxnId="{E3CC0F6E-A9AF-4F2C-AE27-EF864C22A12A}">
      <dgm:prSet/>
      <dgm:spPr/>
      <dgm:t>
        <a:bodyPr/>
        <a:lstStyle/>
        <a:p>
          <a:endParaRPr lang="cs-CZ"/>
        </a:p>
      </dgm:t>
    </dgm:pt>
    <dgm:pt modelId="{522DF7DB-37C0-45E4-8904-E82B86EDF8B3}" type="sibTrans" cxnId="{E3CC0F6E-A9AF-4F2C-AE27-EF864C22A12A}">
      <dgm:prSet/>
      <dgm:spPr/>
      <dgm:t>
        <a:bodyPr/>
        <a:lstStyle/>
        <a:p>
          <a:endParaRPr lang="cs-CZ"/>
        </a:p>
      </dgm:t>
    </dgm:pt>
    <dgm:pt modelId="{A8EFEC7E-90FF-464D-B67E-1FD4AC884AA8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8828C75A-8A5B-45F5-8086-58511A3630C3}" type="parTrans" cxnId="{5B3AE707-3C9F-467C-8FCC-59E789270B0D}">
      <dgm:prSet/>
      <dgm:spPr/>
      <dgm:t>
        <a:bodyPr/>
        <a:lstStyle/>
        <a:p>
          <a:endParaRPr lang="cs-CZ"/>
        </a:p>
      </dgm:t>
    </dgm:pt>
    <dgm:pt modelId="{256A3CCB-2922-4C5C-AE41-A2AA9FFA15F2}" type="sibTrans" cxnId="{5B3AE707-3C9F-467C-8FCC-59E789270B0D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9B4AA3EC-9B14-47AD-8281-9ABA6BA7B896}" type="pres">
      <dgm:prSet presAssocID="{AA762984-4238-498F-93F3-1DDD49541BC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DE0259-2A7B-456A-AB2E-307323974263}" type="pres">
      <dgm:prSet presAssocID="{98F8D4C6-D3D0-4C26-B7C1-28A4A81D38AF}" presName="parTxOnlySpace" presStyleCnt="0"/>
      <dgm:spPr/>
    </dgm:pt>
    <dgm:pt modelId="{F3C4E6C5-E046-438E-B28F-A419D29E1E98}" type="pres">
      <dgm:prSet presAssocID="{398EBF91-207B-44AB-961B-71932A7A45E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F443B9-4792-46E8-BFC6-F5900152B09C}" type="pres">
      <dgm:prSet presAssocID="{522DF7DB-37C0-45E4-8904-E82B86EDF8B3}" presName="parTxOnlySpace" presStyleCnt="0"/>
      <dgm:spPr/>
    </dgm:pt>
    <dgm:pt modelId="{1355F522-CB23-47D1-B214-D8CC0F401C76}" type="pres">
      <dgm:prSet presAssocID="{A8EFEC7E-90FF-464D-B67E-1FD4AC884AA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6AF4B01-49C3-4FEF-97A7-3D0604F49788}" type="presOf" srcId="{398EBF91-207B-44AB-961B-71932A7A45EF}" destId="{F3C4E6C5-E046-438E-B28F-A419D29E1E98}" srcOrd="0" destOrd="0" presId="urn:microsoft.com/office/officeart/2005/8/layout/chevron1"/>
    <dgm:cxn modelId="{5B3AE707-3C9F-467C-8FCC-59E789270B0D}" srcId="{A3673E16-0483-4E7E-A0CE-611EF29445AE}" destId="{A8EFEC7E-90FF-464D-B67E-1FD4AC884AA8}" srcOrd="3" destOrd="0" parTransId="{8828C75A-8A5B-45F5-8086-58511A3630C3}" sibTransId="{256A3CCB-2922-4C5C-AE41-A2AA9FFA15F2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845C9F67-6929-417F-A24D-8751278544E8}" type="presOf" srcId="{AA762984-4238-498F-93F3-1DDD49541BCB}" destId="{9B4AA3EC-9B14-47AD-8281-9ABA6BA7B896}" srcOrd="0" destOrd="0" presId="urn:microsoft.com/office/officeart/2005/8/layout/chevron1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E3CC0F6E-A9AF-4F2C-AE27-EF864C22A12A}" srcId="{A3673E16-0483-4E7E-A0CE-611EF29445AE}" destId="{398EBF91-207B-44AB-961B-71932A7A45EF}" srcOrd="2" destOrd="0" parTransId="{A9A353D2-482F-4D9B-AEB1-5F01DDEDF942}" sibTransId="{522DF7DB-37C0-45E4-8904-E82B86EDF8B3}"/>
    <dgm:cxn modelId="{0A8D1685-C1FC-4AC0-B54C-3CA386DE8AE4}" srcId="{A3673E16-0483-4E7E-A0CE-611EF29445AE}" destId="{AA762984-4238-498F-93F3-1DDD49541BCB}" srcOrd="1" destOrd="0" parTransId="{B980845C-F501-489D-BC12-216405899FC3}" sibTransId="{98F8D4C6-D3D0-4C26-B7C1-28A4A81D38AF}"/>
    <dgm:cxn modelId="{E964EC88-D866-49A3-8687-3D8464D9464A}" type="presOf" srcId="{A8EFEC7E-90FF-464D-B67E-1FD4AC884AA8}" destId="{1355F522-CB23-47D1-B214-D8CC0F401C76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540876E-C194-474C-AF8F-D279BE461B8A}" type="presParOf" srcId="{E855575E-0547-4F5C-9208-EBB3AADB5ECF}" destId="{9B4AA3EC-9B14-47AD-8281-9ABA6BA7B896}" srcOrd="2" destOrd="0" presId="urn:microsoft.com/office/officeart/2005/8/layout/chevron1"/>
    <dgm:cxn modelId="{8AF0BC30-1F5B-466F-8225-47D363A5E947}" type="presParOf" srcId="{E855575E-0547-4F5C-9208-EBB3AADB5ECF}" destId="{E7DE0259-2A7B-456A-AB2E-307323974263}" srcOrd="3" destOrd="0" presId="urn:microsoft.com/office/officeart/2005/8/layout/chevron1"/>
    <dgm:cxn modelId="{C21E43BB-7DE2-41FB-9C81-C868385EC67E}" type="presParOf" srcId="{E855575E-0547-4F5C-9208-EBB3AADB5ECF}" destId="{F3C4E6C5-E046-438E-B28F-A419D29E1E98}" srcOrd="4" destOrd="0" presId="urn:microsoft.com/office/officeart/2005/8/layout/chevron1"/>
    <dgm:cxn modelId="{062343CA-7A93-4D07-B212-9759608E52A1}" type="presParOf" srcId="{E855575E-0547-4F5C-9208-EBB3AADB5ECF}" destId="{30F443B9-4792-46E8-BFC6-F5900152B09C}" srcOrd="5" destOrd="0" presId="urn:microsoft.com/office/officeart/2005/8/layout/chevron1"/>
    <dgm:cxn modelId="{E48D5E3A-6F59-4964-80DF-C64942C39A15}" type="presParOf" srcId="{E855575E-0547-4F5C-9208-EBB3AADB5ECF}" destId="{1355F522-CB23-47D1-B214-D8CC0F401C7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AA762984-4238-498F-93F3-1DDD49541B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B980845C-F501-489D-BC12-216405899FC3}" type="parTrans" cxnId="{0A8D1685-C1FC-4AC0-B54C-3CA386DE8AE4}">
      <dgm:prSet/>
      <dgm:spPr/>
      <dgm:t>
        <a:bodyPr/>
        <a:lstStyle/>
        <a:p>
          <a:endParaRPr lang="cs-CZ"/>
        </a:p>
      </dgm:t>
    </dgm:pt>
    <dgm:pt modelId="{98F8D4C6-D3D0-4C26-B7C1-28A4A81D38AF}" type="sibTrans" cxnId="{0A8D1685-C1FC-4AC0-B54C-3CA386DE8AE4}">
      <dgm:prSet/>
      <dgm:spPr/>
      <dgm:t>
        <a:bodyPr/>
        <a:lstStyle/>
        <a:p>
          <a:endParaRPr lang="cs-CZ"/>
        </a:p>
      </dgm:t>
    </dgm:pt>
    <dgm:pt modelId="{398EBF91-207B-44AB-961B-71932A7A45E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A9A353D2-482F-4D9B-AEB1-5F01DDEDF942}" type="parTrans" cxnId="{E3CC0F6E-A9AF-4F2C-AE27-EF864C22A12A}">
      <dgm:prSet/>
      <dgm:spPr/>
      <dgm:t>
        <a:bodyPr/>
        <a:lstStyle/>
        <a:p>
          <a:endParaRPr lang="cs-CZ"/>
        </a:p>
      </dgm:t>
    </dgm:pt>
    <dgm:pt modelId="{522DF7DB-37C0-45E4-8904-E82B86EDF8B3}" type="sibTrans" cxnId="{E3CC0F6E-A9AF-4F2C-AE27-EF864C22A12A}">
      <dgm:prSet/>
      <dgm:spPr/>
      <dgm:t>
        <a:bodyPr/>
        <a:lstStyle/>
        <a:p>
          <a:endParaRPr lang="cs-CZ"/>
        </a:p>
      </dgm:t>
    </dgm:pt>
    <dgm:pt modelId="{A8EFEC7E-90FF-464D-B67E-1FD4AC884AA8}">
      <dgm:prSet/>
      <dgm:spPr>
        <a:solidFill>
          <a:schemeClr val="accent2"/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8828C75A-8A5B-45F5-8086-58511A3630C3}" type="parTrans" cxnId="{5B3AE707-3C9F-467C-8FCC-59E789270B0D}">
      <dgm:prSet/>
      <dgm:spPr/>
      <dgm:t>
        <a:bodyPr/>
        <a:lstStyle/>
        <a:p>
          <a:endParaRPr lang="cs-CZ"/>
        </a:p>
      </dgm:t>
    </dgm:pt>
    <dgm:pt modelId="{256A3CCB-2922-4C5C-AE41-A2AA9FFA15F2}" type="sibTrans" cxnId="{5B3AE707-3C9F-467C-8FCC-59E789270B0D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9B4AA3EC-9B14-47AD-8281-9ABA6BA7B896}" type="pres">
      <dgm:prSet presAssocID="{AA762984-4238-498F-93F3-1DDD49541BC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DE0259-2A7B-456A-AB2E-307323974263}" type="pres">
      <dgm:prSet presAssocID="{98F8D4C6-D3D0-4C26-B7C1-28A4A81D38AF}" presName="parTxOnlySpace" presStyleCnt="0"/>
      <dgm:spPr/>
    </dgm:pt>
    <dgm:pt modelId="{F3C4E6C5-E046-438E-B28F-A419D29E1E98}" type="pres">
      <dgm:prSet presAssocID="{398EBF91-207B-44AB-961B-71932A7A45E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F443B9-4792-46E8-BFC6-F5900152B09C}" type="pres">
      <dgm:prSet presAssocID="{522DF7DB-37C0-45E4-8904-E82B86EDF8B3}" presName="parTxOnlySpace" presStyleCnt="0"/>
      <dgm:spPr/>
    </dgm:pt>
    <dgm:pt modelId="{1355F522-CB23-47D1-B214-D8CC0F401C76}" type="pres">
      <dgm:prSet presAssocID="{A8EFEC7E-90FF-464D-B67E-1FD4AC884AA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6AF4B01-49C3-4FEF-97A7-3D0604F49788}" type="presOf" srcId="{398EBF91-207B-44AB-961B-71932A7A45EF}" destId="{F3C4E6C5-E046-438E-B28F-A419D29E1E98}" srcOrd="0" destOrd="0" presId="urn:microsoft.com/office/officeart/2005/8/layout/chevron1"/>
    <dgm:cxn modelId="{5B3AE707-3C9F-467C-8FCC-59E789270B0D}" srcId="{A3673E16-0483-4E7E-A0CE-611EF29445AE}" destId="{A8EFEC7E-90FF-464D-B67E-1FD4AC884AA8}" srcOrd="3" destOrd="0" parTransId="{8828C75A-8A5B-45F5-8086-58511A3630C3}" sibTransId="{256A3CCB-2922-4C5C-AE41-A2AA9FFA15F2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845C9F67-6929-417F-A24D-8751278544E8}" type="presOf" srcId="{AA762984-4238-498F-93F3-1DDD49541BCB}" destId="{9B4AA3EC-9B14-47AD-8281-9ABA6BA7B896}" srcOrd="0" destOrd="0" presId="urn:microsoft.com/office/officeart/2005/8/layout/chevron1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E3CC0F6E-A9AF-4F2C-AE27-EF864C22A12A}" srcId="{A3673E16-0483-4E7E-A0CE-611EF29445AE}" destId="{398EBF91-207B-44AB-961B-71932A7A45EF}" srcOrd="2" destOrd="0" parTransId="{A9A353D2-482F-4D9B-AEB1-5F01DDEDF942}" sibTransId="{522DF7DB-37C0-45E4-8904-E82B86EDF8B3}"/>
    <dgm:cxn modelId="{0A8D1685-C1FC-4AC0-B54C-3CA386DE8AE4}" srcId="{A3673E16-0483-4E7E-A0CE-611EF29445AE}" destId="{AA762984-4238-498F-93F3-1DDD49541BCB}" srcOrd="1" destOrd="0" parTransId="{B980845C-F501-489D-BC12-216405899FC3}" sibTransId="{98F8D4C6-D3D0-4C26-B7C1-28A4A81D38AF}"/>
    <dgm:cxn modelId="{E964EC88-D866-49A3-8687-3D8464D9464A}" type="presOf" srcId="{A8EFEC7E-90FF-464D-B67E-1FD4AC884AA8}" destId="{1355F522-CB23-47D1-B214-D8CC0F401C76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540876E-C194-474C-AF8F-D279BE461B8A}" type="presParOf" srcId="{E855575E-0547-4F5C-9208-EBB3AADB5ECF}" destId="{9B4AA3EC-9B14-47AD-8281-9ABA6BA7B896}" srcOrd="2" destOrd="0" presId="urn:microsoft.com/office/officeart/2005/8/layout/chevron1"/>
    <dgm:cxn modelId="{8AF0BC30-1F5B-466F-8225-47D363A5E947}" type="presParOf" srcId="{E855575E-0547-4F5C-9208-EBB3AADB5ECF}" destId="{E7DE0259-2A7B-456A-AB2E-307323974263}" srcOrd="3" destOrd="0" presId="urn:microsoft.com/office/officeart/2005/8/layout/chevron1"/>
    <dgm:cxn modelId="{C21E43BB-7DE2-41FB-9C81-C868385EC67E}" type="presParOf" srcId="{E855575E-0547-4F5C-9208-EBB3AADB5ECF}" destId="{F3C4E6C5-E046-438E-B28F-A419D29E1E98}" srcOrd="4" destOrd="0" presId="urn:microsoft.com/office/officeart/2005/8/layout/chevron1"/>
    <dgm:cxn modelId="{062343CA-7A93-4D07-B212-9759608E52A1}" type="presParOf" srcId="{E855575E-0547-4F5C-9208-EBB3AADB5ECF}" destId="{30F443B9-4792-46E8-BFC6-F5900152B09C}" srcOrd="5" destOrd="0" presId="urn:microsoft.com/office/officeart/2005/8/layout/chevron1"/>
    <dgm:cxn modelId="{E48D5E3A-6F59-4964-80DF-C64942C39A15}" type="presParOf" srcId="{E855575E-0547-4F5C-9208-EBB3AADB5ECF}" destId="{1355F522-CB23-47D1-B214-D8CC0F401C7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35380ECD-FCBD-41B9-9F23-4D231A1B4F1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1EDF3FF7-CAD5-4CA2-AB3A-7987B556979A}" type="parTrans" cxnId="{FF8D585C-305A-4AFF-9C00-ACBDA970560A}">
      <dgm:prSet/>
      <dgm:spPr/>
      <dgm:t>
        <a:bodyPr/>
        <a:lstStyle/>
        <a:p>
          <a:endParaRPr lang="cs-CZ"/>
        </a:p>
      </dgm:t>
    </dgm:pt>
    <dgm:pt modelId="{0507E457-0CF8-43C6-B414-3F003BF71E0E}" type="sibTrans" cxnId="{FF8D585C-305A-4AFF-9C00-ACBDA970560A}">
      <dgm:prSet/>
      <dgm:spPr/>
      <dgm:t>
        <a:bodyPr/>
        <a:lstStyle/>
        <a:p>
          <a:endParaRPr lang="cs-CZ"/>
        </a:p>
      </dgm:t>
    </dgm:pt>
    <dgm:pt modelId="{32D957DB-C751-4DE6-88C3-45592B89727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14F6F1B4-7613-4E06-9B7F-9E027FC9CE75}" type="parTrans" cxnId="{E5AEACB8-8BDC-4E2A-B505-AAF483F51D0D}">
      <dgm:prSet/>
      <dgm:spPr/>
      <dgm:t>
        <a:bodyPr/>
        <a:lstStyle/>
        <a:p>
          <a:endParaRPr lang="cs-CZ"/>
        </a:p>
      </dgm:t>
    </dgm:pt>
    <dgm:pt modelId="{2BAA69EB-4540-4901-851A-9E6B6A0C6B31}" type="sibTrans" cxnId="{E5AEACB8-8BDC-4E2A-B505-AAF483F51D0D}">
      <dgm:prSet/>
      <dgm:spPr/>
      <dgm:t>
        <a:bodyPr/>
        <a:lstStyle/>
        <a:p>
          <a:endParaRPr lang="cs-CZ"/>
        </a:p>
      </dgm:t>
    </dgm:pt>
    <dgm:pt modelId="{8AC9CE7F-702F-4A9D-9335-B9F886AA8905}">
      <dgm:prSet/>
      <dgm:spPr>
        <a:solidFill>
          <a:schemeClr val="accent2"/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42100820-907E-4B18-95DD-D5178AC73CEE}" type="parTrans" cxnId="{EB1E9D15-217B-4BD5-81F7-133D3C3AC205}">
      <dgm:prSet/>
      <dgm:spPr/>
      <dgm:t>
        <a:bodyPr/>
        <a:lstStyle/>
        <a:p>
          <a:endParaRPr lang="cs-CZ"/>
        </a:p>
      </dgm:t>
    </dgm:pt>
    <dgm:pt modelId="{4999432D-E193-4F84-960D-4343C890E289}" type="sibTrans" cxnId="{EB1E9D15-217B-4BD5-81F7-133D3C3AC205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34ED3E64-A24D-44A2-B14C-DEDA967C898C}" type="pres">
      <dgm:prSet presAssocID="{35380ECD-FCBD-41B9-9F23-4D231A1B4F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7538BD-34AD-416D-BC40-78C269F68925}" type="pres">
      <dgm:prSet presAssocID="{0507E457-0CF8-43C6-B414-3F003BF71E0E}" presName="parTxOnlySpace" presStyleCnt="0"/>
      <dgm:spPr/>
    </dgm:pt>
    <dgm:pt modelId="{0A662089-6B7A-4C6C-97AD-8D79D9DD19B2}" type="pres">
      <dgm:prSet presAssocID="{32D957DB-C751-4DE6-88C3-45592B89727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C6F31E5-4804-49CB-A5AA-1E505E23E322}" type="pres">
      <dgm:prSet presAssocID="{2BAA69EB-4540-4901-851A-9E6B6A0C6B31}" presName="parTxOnlySpace" presStyleCnt="0"/>
      <dgm:spPr/>
    </dgm:pt>
    <dgm:pt modelId="{4780E39F-1CF9-46CE-B405-342239CD956B}" type="pres">
      <dgm:prSet presAssocID="{8AC9CE7F-702F-4A9D-9335-B9F886AA890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B1E9D15-217B-4BD5-81F7-133D3C3AC205}" srcId="{A3673E16-0483-4E7E-A0CE-611EF29445AE}" destId="{8AC9CE7F-702F-4A9D-9335-B9F886AA8905}" srcOrd="3" destOrd="0" parTransId="{42100820-907E-4B18-95DD-D5178AC73CEE}" sibTransId="{4999432D-E193-4F84-960D-4343C890E289}"/>
    <dgm:cxn modelId="{FF8D585C-305A-4AFF-9C00-ACBDA970560A}" srcId="{A3673E16-0483-4E7E-A0CE-611EF29445AE}" destId="{35380ECD-FCBD-41B9-9F23-4D231A1B4F1D}" srcOrd="1" destOrd="0" parTransId="{1EDF3FF7-CAD5-4CA2-AB3A-7987B556979A}" sibTransId="{0507E457-0CF8-43C6-B414-3F003BF71E0E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E5AEACB8-8BDC-4E2A-B505-AAF483F51D0D}" srcId="{A3673E16-0483-4E7E-A0CE-611EF29445AE}" destId="{32D957DB-C751-4DE6-88C3-45592B897279}" srcOrd="2" destOrd="0" parTransId="{14F6F1B4-7613-4E06-9B7F-9E027FC9CE75}" sibTransId="{2BAA69EB-4540-4901-851A-9E6B6A0C6B31}"/>
    <dgm:cxn modelId="{17FD34CA-D0C9-41A1-9F5B-D627806A0E3F}" type="presOf" srcId="{35380ECD-FCBD-41B9-9F23-4D231A1B4F1D}" destId="{34ED3E64-A24D-44A2-B14C-DEDA967C898C}" srcOrd="0" destOrd="0" presId="urn:microsoft.com/office/officeart/2005/8/layout/chevron1"/>
    <dgm:cxn modelId="{488651DC-3F05-4417-B981-FB588CFD5C67}" type="presOf" srcId="{32D957DB-C751-4DE6-88C3-45592B897279}" destId="{0A662089-6B7A-4C6C-97AD-8D79D9DD19B2}" srcOrd="0" destOrd="0" presId="urn:microsoft.com/office/officeart/2005/8/layout/chevron1"/>
    <dgm:cxn modelId="{DEFE3FF1-671D-4E55-8D1E-D6431EDEE1B0}" type="presOf" srcId="{8AC9CE7F-702F-4A9D-9335-B9F886AA8905}" destId="{4780E39F-1CF9-46CE-B405-342239CD956B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33461EBE-1753-46CF-8A71-5421D2796659}" type="presParOf" srcId="{E855575E-0547-4F5C-9208-EBB3AADB5ECF}" destId="{34ED3E64-A24D-44A2-B14C-DEDA967C898C}" srcOrd="2" destOrd="0" presId="urn:microsoft.com/office/officeart/2005/8/layout/chevron1"/>
    <dgm:cxn modelId="{1C5C4870-9CE8-4DD4-9134-55A3D1BCE694}" type="presParOf" srcId="{E855575E-0547-4F5C-9208-EBB3AADB5ECF}" destId="{667538BD-34AD-416D-BC40-78C269F68925}" srcOrd="3" destOrd="0" presId="urn:microsoft.com/office/officeart/2005/8/layout/chevron1"/>
    <dgm:cxn modelId="{78A6A052-F75D-4BE0-B501-88ADFD82FECE}" type="presParOf" srcId="{E855575E-0547-4F5C-9208-EBB3AADB5ECF}" destId="{0A662089-6B7A-4C6C-97AD-8D79D9DD19B2}" srcOrd="4" destOrd="0" presId="urn:microsoft.com/office/officeart/2005/8/layout/chevron1"/>
    <dgm:cxn modelId="{EE943890-E4C6-443A-8B40-94E35D79D15D}" type="presParOf" srcId="{E855575E-0547-4F5C-9208-EBB3AADB5ECF}" destId="{CC6F31E5-4804-49CB-A5AA-1E505E23E322}" srcOrd="5" destOrd="0" presId="urn:microsoft.com/office/officeart/2005/8/layout/chevron1"/>
    <dgm:cxn modelId="{3915C822-E36B-4477-9D31-7C0756EE59CC}" type="presParOf" srcId="{E855575E-0547-4F5C-9208-EBB3AADB5ECF}" destId="{4780E39F-1CF9-46CE-B405-342239CD95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D77E3858-69EF-4B11-839E-A289E56779F3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1D96EAAA-D1F2-4D07-861E-3383616FF03F}" type="parTrans" cxnId="{A88D3A6A-4832-43AE-AA0C-0A8B5EEBA4D2}">
      <dgm:prSet/>
      <dgm:spPr/>
      <dgm:t>
        <a:bodyPr/>
        <a:lstStyle/>
        <a:p>
          <a:endParaRPr lang="cs-CZ"/>
        </a:p>
      </dgm:t>
    </dgm:pt>
    <dgm:pt modelId="{3A994F35-16F6-4953-B753-E49877978EA1}" type="sibTrans" cxnId="{A88D3A6A-4832-43AE-AA0C-0A8B5EEBA4D2}">
      <dgm:prSet/>
      <dgm:spPr/>
      <dgm:t>
        <a:bodyPr/>
        <a:lstStyle/>
        <a:p>
          <a:endParaRPr lang="cs-CZ"/>
        </a:p>
      </dgm:t>
    </dgm:pt>
    <dgm:pt modelId="{AE63E131-041A-4016-BDB4-890B22BC7036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652138E4-5CA6-4DF1-A57B-0556C3B21241}" type="parTrans" cxnId="{6FACAA3C-2076-47CB-90FB-06FAFB9BCFE3}">
      <dgm:prSet/>
      <dgm:spPr/>
      <dgm:t>
        <a:bodyPr/>
        <a:lstStyle/>
        <a:p>
          <a:endParaRPr lang="cs-CZ"/>
        </a:p>
      </dgm:t>
    </dgm:pt>
    <dgm:pt modelId="{67C565A9-D96B-414A-A9F6-50DCA5CFD805}" type="sibTrans" cxnId="{6FACAA3C-2076-47CB-90FB-06FAFB9BCFE3}">
      <dgm:prSet/>
      <dgm:spPr/>
      <dgm:t>
        <a:bodyPr/>
        <a:lstStyle/>
        <a:p>
          <a:endParaRPr lang="cs-CZ"/>
        </a:p>
      </dgm:t>
    </dgm:pt>
    <dgm:pt modelId="{51900D74-BF51-434E-848C-83675F3A1EB1}">
      <dgm:prSet/>
      <dgm:spPr>
        <a:solidFill>
          <a:schemeClr val="accent2"/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09193239-9358-49AB-9045-C1BEB67EB1DD}" type="parTrans" cxnId="{5047B808-F771-485A-A13F-745F2EE68E78}">
      <dgm:prSet/>
      <dgm:spPr/>
      <dgm:t>
        <a:bodyPr/>
        <a:lstStyle/>
        <a:p>
          <a:endParaRPr lang="cs-CZ"/>
        </a:p>
      </dgm:t>
    </dgm:pt>
    <dgm:pt modelId="{563C8289-12BE-43B6-8626-00E725D9EBF2}" type="sibTrans" cxnId="{5047B808-F771-485A-A13F-745F2EE68E78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411B563E-7885-4E35-ADC9-CBF166D6E05E}" type="pres">
      <dgm:prSet presAssocID="{D77E3858-69EF-4B11-839E-A289E56779F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9BE79A7-1BB1-4D82-9064-C407D3525BD2}" type="pres">
      <dgm:prSet presAssocID="{3A994F35-16F6-4953-B753-E49877978EA1}" presName="parTxOnlySpace" presStyleCnt="0"/>
      <dgm:spPr/>
    </dgm:pt>
    <dgm:pt modelId="{1FC0F801-9579-47FA-B41D-E8A9644C6541}" type="pres">
      <dgm:prSet presAssocID="{AE63E131-041A-4016-BDB4-890B22BC703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F215F2-1496-4C19-89AE-39243AE1C638}" type="pres">
      <dgm:prSet presAssocID="{67C565A9-D96B-414A-A9F6-50DCA5CFD805}" presName="parTxOnlySpace" presStyleCnt="0"/>
      <dgm:spPr/>
    </dgm:pt>
    <dgm:pt modelId="{DD63ED86-CA88-484D-9549-50F5C6A7D58A}" type="pres">
      <dgm:prSet presAssocID="{51900D74-BF51-434E-848C-83675F3A1EB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047B808-F771-485A-A13F-745F2EE68E78}" srcId="{A3673E16-0483-4E7E-A0CE-611EF29445AE}" destId="{51900D74-BF51-434E-848C-83675F3A1EB1}" srcOrd="3" destOrd="0" parTransId="{09193239-9358-49AB-9045-C1BEB67EB1DD}" sibTransId="{563C8289-12BE-43B6-8626-00E725D9EBF2}"/>
    <dgm:cxn modelId="{151FA60C-B72E-4AFB-9672-6797B1259251}" type="presOf" srcId="{AE63E131-041A-4016-BDB4-890B22BC7036}" destId="{1FC0F801-9579-47FA-B41D-E8A9644C6541}" srcOrd="0" destOrd="0" presId="urn:microsoft.com/office/officeart/2005/8/layout/chevron1"/>
    <dgm:cxn modelId="{6FACAA3C-2076-47CB-90FB-06FAFB9BCFE3}" srcId="{A3673E16-0483-4E7E-A0CE-611EF29445AE}" destId="{AE63E131-041A-4016-BDB4-890B22BC7036}" srcOrd="2" destOrd="0" parTransId="{652138E4-5CA6-4DF1-A57B-0556C3B21241}" sibTransId="{67C565A9-D96B-414A-A9F6-50DCA5CFD805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0D607B46-876F-4813-A5B9-7A0439A47C61}" type="presOf" srcId="{D77E3858-69EF-4B11-839E-A289E56779F3}" destId="{411B563E-7885-4E35-ADC9-CBF166D6E05E}" srcOrd="0" destOrd="0" presId="urn:microsoft.com/office/officeart/2005/8/layout/chevron1"/>
    <dgm:cxn modelId="{A88D3A6A-4832-43AE-AA0C-0A8B5EEBA4D2}" srcId="{A3673E16-0483-4E7E-A0CE-611EF29445AE}" destId="{D77E3858-69EF-4B11-839E-A289E56779F3}" srcOrd="1" destOrd="0" parTransId="{1D96EAAA-D1F2-4D07-861E-3383616FF03F}" sibTransId="{3A994F35-16F6-4953-B753-E49877978EA1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EBF8907C-9020-40CA-A3E5-65577FD0EE34}" type="presOf" srcId="{51900D74-BF51-434E-848C-83675F3A1EB1}" destId="{DD63ED86-CA88-484D-9549-50F5C6A7D58A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E3D91891-936C-4A26-B6C3-0A97C5975A23}" type="presParOf" srcId="{E855575E-0547-4F5C-9208-EBB3AADB5ECF}" destId="{411B563E-7885-4E35-ADC9-CBF166D6E05E}" srcOrd="2" destOrd="0" presId="urn:microsoft.com/office/officeart/2005/8/layout/chevron1"/>
    <dgm:cxn modelId="{8F361E18-B672-4E46-8BE0-CFAFEAA73953}" type="presParOf" srcId="{E855575E-0547-4F5C-9208-EBB3AADB5ECF}" destId="{99BE79A7-1BB1-4D82-9064-C407D3525BD2}" srcOrd="3" destOrd="0" presId="urn:microsoft.com/office/officeart/2005/8/layout/chevron1"/>
    <dgm:cxn modelId="{2E473ADE-70EA-4C84-A553-3548962910E1}" type="presParOf" srcId="{E855575E-0547-4F5C-9208-EBB3AADB5ECF}" destId="{1FC0F801-9579-47FA-B41D-E8A9644C6541}" srcOrd="4" destOrd="0" presId="urn:microsoft.com/office/officeart/2005/8/layout/chevron1"/>
    <dgm:cxn modelId="{4B2D1E7C-CD72-47DC-9A57-C28703714896}" type="presParOf" srcId="{E855575E-0547-4F5C-9208-EBB3AADB5ECF}" destId="{77F215F2-1496-4C19-89AE-39243AE1C638}" srcOrd="5" destOrd="0" presId="urn:microsoft.com/office/officeart/2005/8/layout/chevron1"/>
    <dgm:cxn modelId="{AA9E45C5-8E58-405E-826B-8AF4F9BE12DF}" type="presParOf" srcId="{E855575E-0547-4F5C-9208-EBB3AADB5ECF}" destId="{DD63ED86-CA88-484D-9549-50F5C6A7D58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accent2"/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7DB15632-0CA5-4F7B-8E7D-490D4502F57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3148D78D-FFE9-4317-998C-0FF452E98BF3}" type="parTrans" cxnId="{7C3E7D50-C9AA-4B42-A311-8F1FE90C00B7}">
      <dgm:prSet/>
      <dgm:spPr/>
      <dgm:t>
        <a:bodyPr/>
        <a:lstStyle/>
        <a:p>
          <a:endParaRPr lang="cs-CZ"/>
        </a:p>
      </dgm:t>
    </dgm:pt>
    <dgm:pt modelId="{78C80D4D-87EA-4C6E-916F-B3DA109E7660}" type="sibTrans" cxnId="{7C3E7D50-C9AA-4B42-A311-8F1FE90C00B7}">
      <dgm:prSet/>
      <dgm:spPr/>
      <dgm:t>
        <a:bodyPr/>
        <a:lstStyle/>
        <a:p>
          <a:endParaRPr lang="cs-CZ"/>
        </a:p>
      </dgm:t>
    </dgm:pt>
    <dgm:pt modelId="{783229EE-2120-4615-B7F8-6227FB7755E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AB0FA62-08AD-4227-81C9-60033551BFF7}" type="parTrans" cxnId="{F7EBD6E5-DF66-4E75-8C31-0C138244F78F}">
      <dgm:prSet/>
      <dgm:spPr/>
      <dgm:t>
        <a:bodyPr/>
        <a:lstStyle/>
        <a:p>
          <a:endParaRPr lang="cs-CZ"/>
        </a:p>
      </dgm:t>
    </dgm:pt>
    <dgm:pt modelId="{E18134A7-2BA8-403E-BEAA-1AC5735C195C}" type="sibTrans" cxnId="{F7EBD6E5-DF66-4E75-8C31-0C138244F78F}">
      <dgm:prSet/>
      <dgm:spPr/>
      <dgm:t>
        <a:bodyPr/>
        <a:lstStyle/>
        <a:p>
          <a:endParaRPr lang="cs-CZ"/>
        </a:p>
      </dgm:t>
    </dgm:pt>
    <dgm:pt modelId="{90B5457C-67C5-496F-9D10-893A8D8DD7E4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49BF48CA-0D21-4C1E-845A-98C6CCBBDD9A}" type="parTrans" cxnId="{8184B3B4-2C11-4D8B-B885-8338130E18B7}">
      <dgm:prSet/>
      <dgm:spPr/>
      <dgm:t>
        <a:bodyPr/>
        <a:lstStyle/>
        <a:p>
          <a:endParaRPr lang="cs-CZ"/>
        </a:p>
      </dgm:t>
    </dgm:pt>
    <dgm:pt modelId="{39DD93A4-432D-4E05-AABB-11847342D32F}" type="sibTrans" cxnId="{8184B3B4-2C11-4D8B-B885-8338130E18B7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B6D1AB7E-DBA8-4FAD-9CEC-3CFEB0F23B17}" type="pres">
      <dgm:prSet presAssocID="{7DB15632-0CA5-4F7B-8E7D-490D4502F57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FE5C6A-CB2C-4F7D-BF0E-9ECED1049A8B}" type="pres">
      <dgm:prSet presAssocID="{78C80D4D-87EA-4C6E-916F-B3DA109E7660}" presName="parTxOnlySpace" presStyleCnt="0"/>
      <dgm:spPr/>
    </dgm:pt>
    <dgm:pt modelId="{0AA897D5-CA1A-43DB-9978-96F14CF0857C}" type="pres">
      <dgm:prSet presAssocID="{783229EE-2120-4615-B7F8-6227FB7755E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DAD292-A80A-4D1D-87AC-F2F23A3FFD38}" type="pres">
      <dgm:prSet presAssocID="{E18134A7-2BA8-403E-BEAA-1AC5735C195C}" presName="parTxOnlySpace" presStyleCnt="0"/>
      <dgm:spPr/>
    </dgm:pt>
    <dgm:pt modelId="{42446EE6-1CE7-4C03-A702-D1A90721BD55}" type="pres">
      <dgm:prSet presAssocID="{90B5457C-67C5-496F-9D10-893A8D8DD7E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37AF03-861C-4C62-939D-8FD3C1C1A192}" type="presOf" srcId="{783229EE-2120-4615-B7F8-6227FB7755EB}" destId="{0AA897D5-CA1A-43DB-9978-96F14CF0857C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7C3E7D50-C9AA-4B42-A311-8F1FE90C00B7}" srcId="{A3673E16-0483-4E7E-A0CE-611EF29445AE}" destId="{7DB15632-0CA5-4F7B-8E7D-490D4502F57A}" srcOrd="1" destOrd="0" parTransId="{3148D78D-FFE9-4317-998C-0FF452E98BF3}" sibTransId="{78C80D4D-87EA-4C6E-916F-B3DA109E7660}"/>
    <dgm:cxn modelId="{BFC9477E-231B-44B6-8114-D1F9713D389B}" type="presOf" srcId="{7DB15632-0CA5-4F7B-8E7D-490D4502F57A}" destId="{B6D1AB7E-DBA8-4FAD-9CEC-3CFEB0F23B17}" srcOrd="0" destOrd="0" presId="urn:microsoft.com/office/officeart/2005/8/layout/chevron1"/>
    <dgm:cxn modelId="{40666284-2DFB-4C7F-98A5-E9EFAD7F7A54}" type="presOf" srcId="{90B5457C-67C5-496F-9D10-893A8D8DD7E4}" destId="{42446EE6-1CE7-4C03-A702-D1A90721BD55}" srcOrd="0" destOrd="0" presId="urn:microsoft.com/office/officeart/2005/8/layout/chevron1"/>
    <dgm:cxn modelId="{8184B3B4-2C11-4D8B-B885-8338130E18B7}" srcId="{A3673E16-0483-4E7E-A0CE-611EF29445AE}" destId="{90B5457C-67C5-496F-9D10-893A8D8DD7E4}" srcOrd="3" destOrd="0" parTransId="{49BF48CA-0D21-4C1E-845A-98C6CCBBDD9A}" sibTransId="{39DD93A4-432D-4E05-AABB-11847342D32F}"/>
    <dgm:cxn modelId="{F7EBD6E5-DF66-4E75-8C31-0C138244F78F}" srcId="{A3673E16-0483-4E7E-A0CE-611EF29445AE}" destId="{783229EE-2120-4615-B7F8-6227FB7755EB}" srcOrd="2" destOrd="0" parTransId="{5AB0FA62-08AD-4227-81C9-60033551BFF7}" sibTransId="{E18134A7-2BA8-403E-BEAA-1AC5735C195C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76AE7AA7-85F9-45EF-B6F3-F4C7BC0423FF}" type="presParOf" srcId="{E855575E-0547-4F5C-9208-EBB3AADB5ECF}" destId="{B6D1AB7E-DBA8-4FAD-9CEC-3CFEB0F23B17}" srcOrd="2" destOrd="0" presId="urn:microsoft.com/office/officeart/2005/8/layout/chevron1"/>
    <dgm:cxn modelId="{0E9ED6E4-33A9-470B-B0CF-EEF5CFC931C9}" type="presParOf" srcId="{E855575E-0547-4F5C-9208-EBB3AADB5ECF}" destId="{1FFE5C6A-CB2C-4F7D-BF0E-9ECED1049A8B}" srcOrd="3" destOrd="0" presId="urn:microsoft.com/office/officeart/2005/8/layout/chevron1"/>
    <dgm:cxn modelId="{0C01A5D1-1516-481D-89CF-5F4778A2652C}" type="presParOf" srcId="{E855575E-0547-4F5C-9208-EBB3AADB5ECF}" destId="{0AA897D5-CA1A-43DB-9978-96F14CF0857C}" srcOrd="4" destOrd="0" presId="urn:microsoft.com/office/officeart/2005/8/layout/chevron1"/>
    <dgm:cxn modelId="{424C4E51-F518-454E-AE7F-9E939FF2C0FA}" type="presParOf" srcId="{E855575E-0547-4F5C-9208-EBB3AADB5ECF}" destId="{8CDAD292-A80A-4D1D-87AC-F2F23A3FFD38}" srcOrd="5" destOrd="0" presId="urn:microsoft.com/office/officeart/2005/8/layout/chevron1"/>
    <dgm:cxn modelId="{852204F2-F613-4986-BB90-75FDA3AB796E}" type="presParOf" srcId="{E855575E-0547-4F5C-9208-EBB3AADB5ECF}" destId="{42446EE6-1CE7-4C03-A702-D1A90721BD5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accent2"/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 err="1"/>
            <a:t>Hypothesis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Measurement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Summary</a:t>
          </a:r>
          <a:endParaRPr lang="LID4096" dirty="0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 err="1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9B4AA3EC-9B14-47AD-8281-9ABA6BA7B896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F3C4E6C5-E046-438E-B28F-A419D29E1E98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1355F522-CB23-47D1-B214-D8CC0F401C76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9B4AA3EC-9B14-47AD-8281-9ABA6BA7B896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F3C4E6C5-E046-438E-B28F-A419D29E1E98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1355F522-CB23-47D1-B214-D8CC0F401C76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9B4AA3EC-9B14-47AD-8281-9ABA6BA7B896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F3C4E6C5-E046-438E-B28F-A419D29E1E98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1355F522-CB23-47D1-B214-D8CC0F401C76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34ED3E64-A24D-44A2-B14C-DEDA967C898C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0A662089-6B7A-4C6C-97AD-8D79D9DD19B2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4780E39F-1CF9-46CE-B405-342239CD956B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411B563E-7885-4E35-ADC9-CBF166D6E05E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1FC0F801-9579-47FA-B41D-E8A9644C6541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DD63ED86-CA88-484D-9549-50F5C6A7D58A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B6D1AB7E-DBA8-4FAD-9CEC-3CFEB0F23B17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0AA897D5-CA1A-43DB-9978-96F14CF0857C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42446EE6-1CE7-4C03-A702-D1A90721BD55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5460" y="0"/>
          <a:ext cx="3178601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Introduction</a:t>
          </a:r>
          <a:endParaRPr lang="LID4096" sz="2400" kern="1200" dirty="0"/>
        </a:p>
      </dsp:txBody>
      <dsp:txXfrm>
        <a:off x="5460" y="0"/>
        <a:ext cx="3076496" cy="408421"/>
      </dsp:txXfrm>
    </dsp:sp>
    <dsp:sp modelId="{5EB4C77B-A4F3-4E3D-9D44-C5DB1A93D888}">
      <dsp:nvSpPr>
        <dsp:cNvPr id="0" name=""/>
        <dsp:cNvSpPr/>
      </dsp:nvSpPr>
      <dsp:spPr>
        <a:xfrm>
          <a:off x="2866201" y="0"/>
          <a:ext cx="3178601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Hypothesis</a:t>
          </a:r>
          <a:endParaRPr lang="LID4096" sz="2400" kern="1200" dirty="0"/>
        </a:p>
      </dsp:txBody>
      <dsp:txXfrm>
        <a:off x="3070412" y="0"/>
        <a:ext cx="2770180" cy="408421"/>
      </dsp:txXfrm>
    </dsp:sp>
    <dsp:sp modelId="{9EB8A52B-7161-41DD-A3F3-537AD8DFE3FA}">
      <dsp:nvSpPr>
        <dsp:cNvPr id="0" name=""/>
        <dsp:cNvSpPr/>
      </dsp:nvSpPr>
      <dsp:spPr>
        <a:xfrm>
          <a:off x="5726942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Measurement</a:t>
          </a:r>
          <a:endParaRPr lang="LID4096" sz="2400" kern="1200" dirty="0"/>
        </a:p>
      </dsp:txBody>
      <dsp:txXfrm>
        <a:off x="5931153" y="0"/>
        <a:ext cx="2770180" cy="408421"/>
      </dsp:txXfrm>
    </dsp:sp>
    <dsp:sp modelId="{A7B0FAE7-B43B-4422-B493-F693389F7113}">
      <dsp:nvSpPr>
        <dsp:cNvPr id="0" name=""/>
        <dsp:cNvSpPr/>
      </dsp:nvSpPr>
      <dsp:spPr>
        <a:xfrm>
          <a:off x="8587684" y="0"/>
          <a:ext cx="3178601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 err="1"/>
            <a:t>Summary</a:t>
          </a:r>
          <a:endParaRPr lang="LID4096" sz="2400" kern="1200" dirty="0"/>
        </a:p>
      </dsp:txBody>
      <dsp:txXfrm>
        <a:off x="8791895" y="0"/>
        <a:ext cx="2770180" cy="408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B65A4-2668-4ED5-B15F-30794AD10401}" type="datetimeFigureOut">
              <a:rPr lang="LID4096" smtClean="0"/>
              <a:t>03/27/2023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1D3F8-9814-4209-BA88-44A4462C9FE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861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5424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Light</a:t>
            </a:r>
            <a:r>
              <a:rPr lang="cs-CZ" dirty="0"/>
              <a:t>, střed, P (okrajový bod čáry) = </a:t>
            </a:r>
            <a:r>
              <a:rPr lang="cs-CZ" dirty="0" err="1"/>
              <a:t>gamma</a:t>
            </a:r>
            <a:br>
              <a:rPr lang="cs-CZ" dirty="0"/>
            </a:br>
            <a:r>
              <a:rPr lang="cs-CZ" dirty="0" err="1"/>
              <a:t>Light</a:t>
            </a:r>
            <a:r>
              <a:rPr lang="cs-CZ" dirty="0"/>
              <a:t>, střed, oko = </a:t>
            </a:r>
            <a:r>
              <a:rPr lang="cs-CZ" dirty="0" err="1"/>
              <a:t>theta</a:t>
            </a:r>
            <a:endParaRPr lang="cs-CZ" dirty="0"/>
          </a:p>
          <a:p>
            <a:r>
              <a:rPr lang="cs-CZ" dirty="0"/>
              <a:t>Oko, střed, podložka = </a:t>
            </a:r>
            <a:r>
              <a:rPr lang="cs-CZ" dirty="0" err="1"/>
              <a:t>phi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872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Light</a:t>
            </a:r>
            <a:r>
              <a:rPr lang="cs-CZ" dirty="0"/>
              <a:t>, střed, P (okrajový bod čáry) = </a:t>
            </a:r>
            <a:r>
              <a:rPr lang="cs-CZ" dirty="0" err="1"/>
              <a:t>gamma</a:t>
            </a:r>
            <a:br>
              <a:rPr lang="cs-CZ" dirty="0"/>
            </a:br>
            <a:r>
              <a:rPr lang="cs-CZ" dirty="0" err="1"/>
              <a:t>Light</a:t>
            </a:r>
            <a:r>
              <a:rPr lang="cs-CZ" dirty="0"/>
              <a:t>, střed, oko = </a:t>
            </a:r>
            <a:r>
              <a:rPr lang="cs-CZ" dirty="0" err="1"/>
              <a:t>theta</a:t>
            </a:r>
            <a:endParaRPr lang="cs-CZ" dirty="0"/>
          </a:p>
          <a:p>
            <a:r>
              <a:rPr lang="cs-CZ" dirty="0"/>
              <a:t>Oko, střed, podložka = </a:t>
            </a:r>
            <a:r>
              <a:rPr lang="cs-CZ" dirty="0" err="1"/>
              <a:t>phi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060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657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7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25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8E9-0C91-950D-FBE9-3730406D48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7491" y="2512435"/>
            <a:ext cx="8460509" cy="1071274"/>
          </a:xfrm>
          <a:solidFill>
            <a:schemeClr val="accent1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Název úlohy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A1490-EBCE-BACF-059A-0C9969E58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036" y="2512436"/>
            <a:ext cx="1073728" cy="1071272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LID4096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780EB88-A0B4-6756-6290-A5635A8F5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B46B1-4483-49D2-955D-A527DB417F38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C977DE5-9E3A-1CBB-5CDC-6476C25BB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5709" y="5957455"/>
            <a:ext cx="1286165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BC9D54B2-9CA7-2154-C80E-3A1809B1A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  <a:p>
            <a:endParaRPr lang="cs-CZ" dirty="0"/>
          </a:p>
          <a:p>
            <a:pPr algn="ctr"/>
            <a:r>
              <a:rPr lang="cs-CZ" dirty="0"/>
              <a:t>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E069C14-829D-130A-8B56-C21167CCE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5" y="4049977"/>
            <a:ext cx="2364510" cy="15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A75-EB54-B2E4-1766-15F1A866A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25" y="683491"/>
            <a:ext cx="8545948" cy="831273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s-CZ" dirty="0"/>
              <a:t>Nadpis slidu (box si roztáhněte)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7AB9-4329-24E5-9A24-34F816EF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0126" y="1653309"/>
            <a:ext cx="10023766" cy="416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cs-CZ" dirty="0"/>
              <a:t>Různé body textu</a:t>
            </a:r>
          </a:p>
          <a:p>
            <a:pPr lvl="1"/>
            <a:r>
              <a:rPr lang="cs-CZ" dirty="0" err="1"/>
              <a:t>dwff</a:t>
            </a:r>
            <a:endParaRPr lang="cs-CZ" dirty="0"/>
          </a:p>
          <a:p>
            <a:pPr lvl="2"/>
            <a:r>
              <a:rPr lang="cs-CZ" dirty="0" err="1"/>
              <a:t>sdfsfd</a:t>
            </a:r>
            <a:endParaRPr lang="LID4096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E8022F9-FC18-443F-900E-E7D0BBC5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9DCF78-8030-5162-43A8-48F903FF6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1126B4-4892-4951-B2F7-F8E62256A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7455" y="5957455"/>
            <a:ext cx="944419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9A9BA28-5007-13B3-2300-5D85949DD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103" y="683491"/>
            <a:ext cx="1499294" cy="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66226-DEF6-E051-12E7-1A3D483A30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8601" y="1681311"/>
            <a:ext cx="5157787" cy="535563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První věc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77D67-E265-8DD6-BA77-2D0D7557F4E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8601" y="2383274"/>
            <a:ext cx="5157787" cy="3407928"/>
          </a:xfrm>
        </p:spPr>
        <p:txBody>
          <a:bodyPr/>
          <a:lstStyle/>
          <a:p>
            <a:pPr lvl="0"/>
            <a:r>
              <a:rPr lang="cs-CZ" dirty="0"/>
              <a:t>Různé body textu</a:t>
            </a:r>
          </a:p>
          <a:p>
            <a:pPr lvl="1"/>
            <a:r>
              <a:rPr lang="cs-CZ" dirty="0" err="1"/>
              <a:t>dwff</a:t>
            </a:r>
            <a:endParaRPr lang="cs-CZ" dirty="0"/>
          </a:p>
          <a:p>
            <a:pPr lvl="2"/>
            <a:r>
              <a:rPr lang="cs-CZ" dirty="0" err="1"/>
              <a:t>sdfsfd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357BE-5B7F-84D8-6A19-1E8E51EC49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1013" y="1681310"/>
            <a:ext cx="5183188" cy="53556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Druhá věc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C44C0-CB01-0F5A-539A-E5955043480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57837" y="2383274"/>
            <a:ext cx="5183188" cy="3407928"/>
          </a:xfrm>
        </p:spPr>
        <p:txBody>
          <a:bodyPr/>
          <a:lstStyle/>
          <a:p>
            <a:pPr lvl="0"/>
            <a:r>
              <a:rPr lang="cs-CZ" dirty="0"/>
              <a:t>Různé body textu</a:t>
            </a:r>
          </a:p>
          <a:p>
            <a:pPr lvl="1"/>
            <a:r>
              <a:rPr lang="cs-CZ" dirty="0" err="1"/>
              <a:t>dwff</a:t>
            </a:r>
            <a:endParaRPr lang="cs-CZ" dirty="0"/>
          </a:p>
          <a:p>
            <a:pPr lvl="2"/>
            <a:r>
              <a:rPr lang="cs-CZ" dirty="0" err="1"/>
              <a:t>sdfsfd</a:t>
            </a:r>
            <a:endParaRPr lang="LID4096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1DC3A2-DE28-E218-F4F2-41FAB188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EADB-0220-424C-A3F9-2D7F0EC6B056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38F398-CA46-C6F5-0389-427C7E8E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235" y="5957455"/>
            <a:ext cx="923639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66C9C56-B35E-FB96-4915-306A72F6D6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ED99875-4BB2-06D8-4ECD-32D03C290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25" y="683491"/>
            <a:ext cx="8545948" cy="831273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s-CZ" dirty="0"/>
              <a:t>Nadpis slidu (box si roztáhněte)</a:t>
            </a:r>
            <a:endParaRPr lang="LID4096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E0DB216A-8E0F-7740-F532-FDA34902ED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103" y="683491"/>
            <a:ext cx="1499294" cy="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E10AE-C06A-C94B-DDEA-38356B1AE1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125" y="3429000"/>
            <a:ext cx="10042239" cy="2343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Podnadpis sekce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D1FCC49-3687-529C-FE4D-E4AD4D281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C9ED-510E-43FD-A290-7DEF7C48821A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905F1C-A48F-1F94-EFFE-47248C75F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235" y="5957455"/>
            <a:ext cx="923639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E10E3FB-2A74-3B11-F3F0-73075075B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E4F65EFB-B67B-D8FB-8B01-C03C7C288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103" y="683491"/>
            <a:ext cx="1499294" cy="99291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90A9780-979E-9D62-D572-4917E99CD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25" y="2524482"/>
            <a:ext cx="8545948" cy="831273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s-CZ" dirty="0"/>
              <a:t>Nadpis slidu (box si roztáhněte)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145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44088-5D38-28F9-F44F-64F84CFF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491"/>
            <a:ext cx="10515600" cy="831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79EB3-093B-CA8E-A2C1-958235B3F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53309"/>
            <a:ext cx="10515600" cy="416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8C749-F516-8EF8-56DF-E69736001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F09EE-3535-4EC2-8116-28961EF2D80D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B677-E681-BB80-8F2B-B1B2C6AC7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5709" y="5957455"/>
            <a:ext cx="1286165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D067A89-677E-94A5-AA7E-AAD2959F3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3917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18.png"/><Relationship Id="rId4" Type="http://schemas.openxmlformats.org/officeDocument/2006/relationships/diagramData" Target="../diagrams/data9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hyperlink" Target="https://inspirationlaboratories.com/how-to-make-a-rainbow/dvd-rainbow/" TargetMode="External"/><Relationship Id="rId7" Type="http://schemas.openxmlformats.org/officeDocument/2006/relationships/diagramColors" Target="../diagrams/colors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27.png"/><Relationship Id="rId4" Type="http://schemas.openxmlformats.org/officeDocument/2006/relationships/diagramData" Target="../diagrams/data1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hyperlink" Target="https://engineering.stackexchange.com/questions/3324/why-is-it-more-reliable-to-use-the-land-pit-transition-in-a-cd-rom" TargetMode="External"/><Relationship Id="rId7" Type="http://schemas.openxmlformats.org/officeDocument/2006/relationships/diagramData" Target="../diagrams/data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pirationlaboratories.com/how-to-make-a-rainbow/dvd-rainbow/" TargetMode="External"/><Relationship Id="rId11" Type="http://schemas.microsoft.com/office/2007/relationships/diagramDrawing" Target="../diagrams/drawing16.xml"/><Relationship Id="rId5" Type="http://schemas.openxmlformats.org/officeDocument/2006/relationships/hyperlink" Target="https://en.wikipedia.org/wiki/Comparison_of_high-definition_optical_disc_formats" TargetMode="External"/><Relationship Id="rId10" Type="http://schemas.openxmlformats.org/officeDocument/2006/relationships/diagramColors" Target="../diagrams/colors16.xml"/><Relationship Id="rId4" Type="http://schemas.openxmlformats.org/officeDocument/2006/relationships/hyperlink" Target="https://joabe808.wordpress.com/2014/09/10/optics-cd-rainbow-reflection/" TargetMode="External"/><Relationship Id="rId9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gineering.stackexchange.com/questions/3324/why-is-it-more-reliable-to-use-the-land-pit-transition-in-a-cd-rom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.wikipedia.org/wiki/Comparison_of_high-definition_optical_disc_formats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s://joabe808.wordpress.com/2014/09/10/optics-cd-rainbow-refle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5.png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7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C3D9-235B-5B70-EBBD-B4A280030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Coloured</a:t>
            </a:r>
            <a:r>
              <a:rPr lang="cs-CZ" dirty="0"/>
              <a:t> Line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4AAAD-62FF-7D89-B8B9-DB3F0E5E7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4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0D77-1B5D-5110-ADC0-06A724B941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CE4988-7A52-4DC0-B147-E0D8B9AABD67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2565-664F-BFCE-69B1-DDFCBE524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  <a:p>
            <a:pPr algn="ctr"/>
            <a:r>
              <a:rPr lang="cs-CZ"/>
              <a:t>Gymnázium Christiana Dopplera a Gymnázium Cheb – team GCh(D+1)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26AE-682A-3557-D68E-CBC4A253F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557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Hyp</a:t>
            </a:r>
            <a:r>
              <a:rPr lang="cs-CZ" dirty="0"/>
              <a:t>. 2 - </a:t>
            </a:r>
            <a:r>
              <a:rPr lang="cs-CZ" dirty="0" err="1"/>
              <a:t>Repeated</a:t>
            </a:r>
            <a:r>
              <a:rPr lang="cs-CZ" dirty="0"/>
              <a:t> </a:t>
            </a:r>
            <a:r>
              <a:rPr lang="cs-CZ" dirty="0" err="1"/>
              <a:t>reflection</a:t>
            </a:r>
            <a:endParaRPr lang="LID4096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2F673779-0C73-70DB-6DCD-8B367CCE3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0" y="3429000"/>
            <a:ext cx="6975475" cy="23900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10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2171919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4906010" y="3290618"/>
            <a:ext cx="4398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8: Diagram </a:t>
            </a:r>
            <a:r>
              <a:rPr lang="cs-CZ" dirty="0" err="1"/>
              <a:t>of</a:t>
            </a:r>
            <a:r>
              <a:rPr lang="cs-CZ" dirty="0"/>
              <a:t> a </a:t>
            </a:r>
            <a:r>
              <a:rPr lang="cs-CZ" dirty="0" err="1"/>
              <a:t>ray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</a:t>
            </a:r>
            <a:r>
              <a:rPr lang="cs-CZ" dirty="0" err="1"/>
              <a:t>repeatedly</a:t>
            </a:r>
            <a:r>
              <a:rPr lang="cs-CZ" dirty="0"/>
              <a:t> </a:t>
            </a:r>
            <a:r>
              <a:rPr lang="cs-CZ" dirty="0" err="1"/>
              <a:t>reflected</a:t>
            </a:r>
            <a:r>
              <a:rPr lang="cs-CZ" dirty="0"/>
              <a:t> </a:t>
            </a:r>
            <a:r>
              <a:rPr lang="cs-CZ" dirty="0" err="1"/>
              <a:t>within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PC </a:t>
            </a:r>
            <a:r>
              <a:rPr lang="cs-CZ" dirty="0" err="1"/>
              <a:t>layer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A103CFDF-DA7C-03C1-C961-9521F09EB4BD}"/>
                  </a:ext>
                </a:extLst>
              </p:cNvPr>
              <p:cNvSpPr txBox="1"/>
              <p:nvPr/>
            </p:nvSpPr>
            <p:spPr>
              <a:xfrm>
                <a:off x="292098" y="1653146"/>
                <a:ext cx="1090062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sz="2400" dirty="0"/>
                  <a:t>To </a:t>
                </a:r>
                <a:r>
                  <a:rPr lang="cs-CZ" sz="2400" dirty="0" err="1"/>
                  <a:t>calculate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distance </a:t>
                </a:r>
                <a:r>
                  <a:rPr lang="cs-CZ" sz="2400" dirty="0" err="1"/>
                  <a:t>of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two</a:t>
                </a:r>
                <a:r>
                  <a:rPr lang="cs-CZ" sz="2400" dirty="0"/>
                  <a:t> </a:t>
                </a:r>
                <a:r>
                  <a:rPr lang="cs-CZ" sz="2400" dirty="0" err="1"/>
                  <a:t>neighboring</a:t>
                </a:r>
                <a:r>
                  <a:rPr lang="cs-CZ" sz="2400" dirty="0"/>
                  <a:t> </a:t>
                </a:r>
                <a:r>
                  <a:rPr lang="cs-CZ" sz="2400" dirty="0" err="1"/>
                  <a:t>emmission</a:t>
                </a:r>
                <a:r>
                  <a:rPr lang="cs-CZ" sz="2400" dirty="0"/>
                  <a:t> </a:t>
                </a:r>
                <a:r>
                  <a:rPr lang="cs-CZ" sz="2400" dirty="0" err="1"/>
                  <a:t>points</a:t>
                </a:r>
                <a:r>
                  <a:rPr lang="cs-CZ" sz="2400" dirty="0"/>
                  <a:t> (</a:t>
                </a:r>
                <a:r>
                  <a:rPr lang="cs-CZ" sz="2400" dirty="0" err="1"/>
                  <a:t>or</a:t>
                </a:r>
                <a:r>
                  <a:rPr lang="cs-CZ" sz="2400" dirty="0"/>
                  <a:t> </a:t>
                </a:r>
                <a:r>
                  <a:rPr lang="cs-CZ" sz="2400" dirty="0" err="1"/>
                  <a:t>bands</a:t>
                </a:r>
                <a:r>
                  <a:rPr lang="cs-CZ" sz="2400" dirty="0"/>
                  <a:t>) </a:t>
                </a:r>
                <a:r>
                  <a:rPr lang="cs-CZ" sz="2400" dirty="0" err="1"/>
                  <a:t>denoted</a:t>
                </a:r>
                <a:r>
                  <a:rPr lang="cs-CZ" sz="2400" dirty="0"/>
                  <a:t> as </a:t>
                </a:r>
                <a14:m>
                  <m:oMath xmlns:m="http://schemas.openxmlformats.org/officeDocument/2006/math"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cs-CZ" sz="2400" dirty="0"/>
                  <a:t>, </a:t>
                </a:r>
                <a:r>
                  <a:rPr lang="cs-CZ" sz="2400" dirty="0" err="1"/>
                  <a:t>we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first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calculate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angle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at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which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ray</a:t>
                </a:r>
                <a:r>
                  <a:rPr lang="cs-CZ" sz="2400" dirty="0"/>
                  <a:t> </a:t>
                </a:r>
                <a:r>
                  <a:rPr lang="cs-CZ" sz="2400" dirty="0" err="1"/>
                  <a:t>is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travelling</a:t>
                </a:r>
                <a:r>
                  <a:rPr lang="cs-CZ" sz="2400" dirty="0"/>
                  <a:t> </a:t>
                </a:r>
                <a:r>
                  <a:rPr lang="cs-CZ" sz="2400" dirty="0" err="1"/>
                  <a:t>using</a:t>
                </a:r>
                <a:r>
                  <a:rPr lang="cs-CZ" sz="2400" dirty="0"/>
                  <a:t> </a:t>
                </a:r>
                <a:r>
                  <a:rPr lang="cs-CZ" sz="2400" dirty="0" err="1"/>
                  <a:t>Snell‘s</a:t>
                </a:r>
                <a:r>
                  <a:rPr lang="cs-CZ" sz="2400" dirty="0"/>
                  <a:t> </a:t>
                </a:r>
                <a:r>
                  <a:rPr lang="cs-CZ" sz="2400" dirty="0" err="1"/>
                  <a:t>law</a:t>
                </a:r>
                <a:r>
                  <a:rPr lang="cs-CZ" sz="2400" dirty="0"/>
                  <a:t>.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rest </a:t>
                </a:r>
                <a:r>
                  <a:rPr lang="cs-CZ" sz="2400" dirty="0" err="1"/>
                  <a:t>is</a:t>
                </a:r>
                <a:r>
                  <a:rPr lang="cs-CZ" sz="2400" dirty="0"/>
                  <a:t> done </a:t>
                </a:r>
                <a:r>
                  <a:rPr lang="cs-CZ" sz="2400" dirty="0" err="1"/>
                  <a:t>using</a:t>
                </a:r>
                <a:r>
                  <a:rPr lang="cs-CZ" sz="2400" dirty="0"/>
                  <a:t> </a:t>
                </a:r>
                <a:r>
                  <a:rPr lang="cs-CZ" sz="2400" dirty="0" err="1"/>
                  <a:t>simple</a:t>
                </a:r>
                <a:r>
                  <a:rPr lang="cs-CZ" sz="2400" dirty="0"/>
                  <a:t> trigonometry:</a:t>
                </a:r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A103CFDF-DA7C-03C1-C961-9521F09EB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8" y="1653146"/>
                <a:ext cx="10900621" cy="1200329"/>
              </a:xfrm>
              <a:prstGeom prst="rect">
                <a:avLst/>
              </a:prstGeom>
              <a:blipFill>
                <a:blip r:embed="rId9"/>
                <a:stretch>
                  <a:fillRect l="-783" t="-4061" r="-559" b="-1066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DB67E8DB-04DB-D258-CC08-AB10DB10AC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487" y="2993548"/>
            <a:ext cx="2591025" cy="655377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45C36927-0D59-764B-A826-F77B8CCB5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2981" y="3060719"/>
            <a:ext cx="1203740" cy="54544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804E8C2-D6BB-F634-A102-A806B5307B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421" y="3807627"/>
            <a:ext cx="3625979" cy="85755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17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2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5A4D495D-5375-95E9-D77A-8A0A25EE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52" y="1757219"/>
            <a:ext cx="4246320" cy="4165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dirty="0">
                <a:effectLst/>
                <a:latin typeface="Arial" panose="020B0604020202020204" pitchFamily="34" charset="0"/>
              </a:rPr>
              <a:t>[4] </a:t>
            </a:r>
            <a:r>
              <a:rPr lang="cs-CZ" dirty="0" err="1">
                <a:effectLst/>
                <a:latin typeface="Arial" panose="020B0604020202020204" pitchFamily="34" charset="0"/>
              </a:rPr>
              <a:t>Trisha</a:t>
            </a:r>
            <a:r>
              <a:rPr lang="cs-CZ" dirty="0">
                <a:effectLst/>
                <a:latin typeface="Arial" panose="020B0604020202020204" pitchFamily="34" charset="0"/>
              </a:rPr>
              <a:t>, 25.4.2012, DVD-Rainbow.jpg, zobrazeno 20.12.2022,</a:t>
            </a:r>
            <a:br>
              <a:rPr lang="cs-CZ" dirty="0"/>
            </a:br>
            <a:r>
              <a:rPr lang="cs-CZ" dirty="0">
                <a:effectLst/>
                <a:latin typeface="Arial" panose="020B0604020202020204" pitchFamily="34" charset="0"/>
                <a:hlinkClick r:id="rId3"/>
              </a:rPr>
              <a:t>https://inspirationlaboratories.com/how-to-make-a-rainbow/dvd-rainbow/</a:t>
            </a:r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11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335020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4361818" y="5518850"/>
            <a:ext cx="388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9: Diagram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experiment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DD9A5B50-32B7-B764-AD56-2BC56EBB027F}"/>
              </a:ext>
            </a:extLst>
          </p:cNvPr>
          <p:cNvSpPr txBox="1"/>
          <p:nvPr/>
        </p:nvSpPr>
        <p:spPr>
          <a:xfrm>
            <a:off x="292099" y="1757219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measurement</a:t>
            </a:r>
            <a:r>
              <a:rPr lang="cs-CZ" sz="2400" dirty="0"/>
              <a:t> </a:t>
            </a:r>
            <a:r>
              <a:rPr lang="cs-CZ" sz="2400" dirty="0" err="1"/>
              <a:t>was</a:t>
            </a:r>
            <a:r>
              <a:rPr lang="cs-CZ" sz="2400" dirty="0"/>
              <a:t> done </a:t>
            </a:r>
            <a:r>
              <a:rPr lang="cs-CZ" sz="2400" dirty="0" err="1"/>
              <a:t>simply</a:t>
            </a:r>
            <a:r>
              <a:rPr lang="cs-CZ" sz="2400" dirty="0"/>
              <a:t> by </a:t>
            </a:r>
            <a:r>
              <a:rPr lang="cs-CZ" sz="2400" dirty="0" err="1"/>
              <a:t>shining</a:t>
            </a:r>
            <a:r>
              <a:rPr lang="cs-CZ" sz="2400" dirty="0"/>
              <a:t> a </a:t>
            </a:r>
            <a:r>
              <a:rPr lang="cs-CZ" sz="2400" dirty="0" err="1"/>
              <a:t>light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side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CD </a:t>
            </a:r>
            <a:r>
              <a:rPr lang="cs-CZ" sz="2400" dirty="0" err="1"/>
              <a:t>from</a:t>
            </a:r>
            <a:r>
              <a:rPr lang="cs-CZ" sz="2400" dirty="0"/>
              <a:t> a </a:t>
            </a:r>
            <a:r>
              <a:rPr lang="cs-CZ" sz="2400" dirty="0" err="1"/>
              <a:t>known</a:t>
            </a:r>
            <a:r>
              <a:rPr lang="cs-CZ" sz="2400" dirty="0"/>
              <a:t> </a:t>
            </a:r>
            <a:r>
              <a:rPr lang="cs-CZ" sz="2400" dirty="0" err="1"/>
              <a:t>position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From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angle</a:t>
            </a:r>
            <a:r>
              <a:rPr lang="cs-CZ" sz="2400" dirty="0"/>
              <a:t> </a:t>
            </a:r>
            <a:r>
              <a:rPr lang="cs-CZ" sz="2400" dirty="0" err="1"/>
              <a:t>was</a:t>
            </a:r>
            <a:r>
              <a:rPr lang="cs-CZ" sz="2400" dirty="0"/>
              <a:t> </a:t>
            </a:r>
            <a:r>
              <a:rPr lang="cs-CZ" sz="2400" dirty="0" err="1"/>
              <a:t>calculated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Ambient </a:t>
            </a:r>
            <a:r>
              <a:rPr lang="cs-CZ" sz="2400" dirty="0" err="1"/>
              <a:t>light</a:t>
            </a:r>
            <a:r>
              <a:rPr lang="cs-CZ" sz="2400" dirty="0"/>
              <a:t> </a:t>
            </a:r>
            <a:r>
              <a:rPr lang="cs-CZ" sz="2400" dirty="0" err="1"/>
              <a:t>was</a:t>
            </a:r>
            <a:r>
              <a:rPr lang="cs-CZ" sz="2400" dirty="0"/>
              <a:t> </a:t>
            </a:r>
            <a:r>
              <a:rPr lang="cs-CZ" sz="2400" dirty="0" err="1"/>
              <a:t>blocked</a:t>
            </a:r>
            <a:r>
              <a:rPr lang="cs-CZ" sz="2400" dirty="0"/>
              <a:t> </a:t>
            </a:r>
            <a:r>
              <a:rPr lang="cs-CZ" sz="2400" dirty="0" err="1"/>
              <a:t>using</a:t>
            </a:r>
            <a:r>
              <a:rPr lang="cs-CZ" sz="2400" dirty="0"/>
              <a:t> a </a:t>
            </a:r>
            <a:r>
              <a:rPr lang="cs-CZ" sz="2400" dirty="0" err="1"/>
              <a:t>shade</a:t>
            </a:r>
            <a:r>
              <a:rPr lang="cs-CZ" sz="2400" dirty="0"/>
              <a:t>,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greatly</a:t>
            </a:r>
            <a:r>
              <a:rPr lang="cs-CZ" sz="2400" dirty="0"/>
              <a:t> </a:t>
            </a:r>
            <a:r>
              <a:rPr lang="cs-CZ" sz="2400" dirty="0" err="1"/>
              <a:t>reduced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amount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light</a:t>
            </a:r>
            <a:r>
              <a:rPr lang="cs-CZ" sz="2400" dirty="0"/>
              <a:t> </a:t>
            </a:r>
            <a:r>
              <a:rPr lang="cs-CZ" sz="2400" dirty="0" err="1"/>
              <a:t>hitting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disc</a:t>
            </a:r>
            <a:r>
              <a:rPr lang="cs-CZ" sz="2400" dirty="0"/>
              <a:t> </a:t>
            </a:r>
            <a:r>
              <a:rPr lang="cs-CZ" sz="2400" dirty="0" err="1"/>
              <a:t>from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top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Refractive</a:t>
            </a:r>
            <a:r>
              <a:rPr lang="cs-CZ" sz="2400" dirty="0"/>
              <a:t> index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PC </a:t>
            </a:r>
            <a:r>
              <a:rPr lang="cs-CZ" sz="2400" dirty="0" err="1"/>
              <a:t>layer</a:t>
            </a:r>
            <a:r>
              <a:rPr lang="cs-CZ" sz="2400" dirty="0"/>
              <a:t> </a:t>
            </a:r>
            <a:r>
              <a:rPr lang="cs-CZ" sz="2400" dirty="0" err="1"/>
              <a:t>used</a:t>
            </a:r>
            <a:r>
              <a:rPr lang="cs-CZ" sz="2400" dirty="0"/>
              <a:t> [4]: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775EBAE-8CB7-10ED-F55E-DEA81040F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739" y="4873480"/>
            <a:ext cx="1800449" cy="4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12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529040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1301654" y="4914991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10,11: </a:t>
            </a:r>
            <a:r>
              <a:rPr lang="cs-CZ" dirty="0" err="1"/>
              <a:t>Photos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</a:p>
          <a:p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cs-CZ" dirty="0"/>
          </a:p>
        </p:txBody>
      </p:sp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0B1B259F-3288-9B58-8270-44B04D656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1" r="20538" b="31178"/>
          <a:stretch/>
        </p:blipFill>
        <p:spPr>
          <a:xfrm rot="5400000">
            <a:off x="4932726" y="3301206"/>
            <a:ext cx="3596640" cy="1340931"/>
          </a:xfrm>
        </p:spPr>
      </p:pic>
      <p:pic>
        <p:nvPicPr>
          <p:cNvPr id="13" name="Obrázek 12" descr="Obsah obrázku elektronika, kompaktní disk&#10;&#10;Popis byl vytvořen automaticky">
            <a:extLst>
              <a:ext uri="{FF2B5EF4-FFF2-40B4-BE49-F238E27FC236}">
                <a16:creationId xmlns:a16="http://schemas.microsoft.com/office/drawing/2014/main" id="{18241D1B-39A9-6859-7DE1-0173926475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8" r="16626" b="15083"/>
          <a:stretch/>
        </p:blipFill>
        <p:spPr>
          <a:xfrm rot="5400000">
            <a:off x="3318670" y="3028081"/>
            <a:ext cx="3596640" cy="1887180"/>
          </a:xfrm>
          <a:prstGeom prst="rect">
            <a:avLst/>
          </a:prstGeom>
        </p:spPr>
      </p:pic>
      <p:graphicFrame>
        <p:nvGraphicFramePr>
          <p:cNvPr id="15" name="Graf 14">
            <a:extLst>
              <a:ext uri="{FF2B5EF4-FFF2-40B4-BE49-F238E27FC236}">
                <a16:creationId xmlns:a16="http://schemas.microsoft.com/office/drawing/2014/main" id="{01E04D50-D36C-3ED6-E59C-0853B58B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625651"/>
              </p:ext>
            </p:extLst>
          </p:nvPr>
        </p:nvGraphicFramePr>
        <p:xfrm>
          <a:off x="7518400" y="1984916"/>
          <a:ext cx="4242110" cy="3826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F549F335-EADA-F05A-7FCD-90C77C74D928}"/>
              </a:ext>
            </a:extLst>
          </p:cNvPr>
          <p:cNvSpPr txBox="1"/>
          <p:nvPr/>
        </p:nvSpPr>
        <p:spPr>
          <a:xfrm>
            <a:off x="111217" y="1677210"/>
            <a:ext cx="39452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Measurements</a:t>
            </a:r>
            <a:r>
              <a:rPr lang="cs-CZ" sz="2400" dirty="0"/>
              <a:t> done </a:t>
            </a:r>
            <a:r>
              <a:rPr lang="cs-CZ" sz="2400" dirty="0" err="1"/>
              <a:t>for</a:t>
            </a:r>
            <a:r>
              <a:rPr lang="cs-CZ" sz="2400" dirty="0"/>
              <a:t> </a:t>
            </a:r>
            <a:r>
              <a:rPr lang="cs-CZ" sz="2400" dirty="0" err="1"/>
              <a:t>two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configurations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Both</a:t>
            </a:r>
            <a:r>
              <a:rPr lang="cs-CZ" sz="2400" dirty="0"/>
              <a:t> </a:t>
            </a:r>
            <a:r>
              <a:rPr lang="cs-CZ" sz="2400" dirty="0" err="1"/>
              <a:t>results</a:t>
            </a:r>
            <a:r>
              <a:rPr lang="cs-CZ" sz="2400" dirty="0"/>
              <a:t> fit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theory</a:t>
            </a:r>
            <a:r>
              <a:rPr lang="cs-CZ" sz="2400" dirty="0"/>
              <a:t> very </a:t>
            </a:r>
            <a:r>
              <a:rPr lang="cs-CZ" sz="2400" dirty="0" err="1"/>
              <a:t>well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2433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cs-CZ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9"/>
                <a:ext cx="6870612" cy="4165600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In </a:t>
                </a:r>
                <a:r>
                  <a:rPr lang="cs-CZ" dirty="0" err="1"/>
                  <a:t>scenarios</a:t>
                </a:r>
                <a:r>
                  <a:rPr lang="cs-CZ" dirty="0"/>
                  <a:t>, </a:t>
                </a:r>
                <a:r>
                  <a:rPr lang="cs-CZ" dirty="0" err="1"/>
                  <a:t>where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light</a:t>
                </a:r>
                <a:r>
                  <a:rPr lang="cs-CZ" dirty="0"/>
                  <a:t> source </a:t>
                </a:r>
                <a:r>
                  <a:rPr lang="cs-CZ" dirty="0" err="1"/>
                  <a:t>is</a:t>
                </a:r>
                <a:r>
                  <a:rPr lang="cs-CZ" dirty="0"/>
                  <a:t> far </a:t>
                </a:r>
                <a:r>
                  <a:rPr lang="cs-CZ" dirty="0" err="1"/>
                  <a:t>away</a:t>
                </a:r>
                <a:r>
                  <a:rPr lang="cs-CZ" dirty="0"/>
                  <a:t>,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percieved</a:t>
                </a:r>
                <a:r>
                  <a:rPr lang="cs-CZ" dirty="0"/>
                  <a:t> line </a:t>
                </a:r>
                <a:r>
                  <a:rPr lang="cs-CZ" dirty="0" err="1"/>
                  <a:t>rotates</a:t>
                </a:r>
                <a:r>
                  <a:rPr lang="cs-CZ" dirty="0"/>
                  <a:t> </a:t>
                </a:r>
                <a:r>
                  <a:rPr lang="cs-CZ" dirty="0" err="1"/>
                  <a:t>around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center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disc</a:t>
                </a:r>
                <a:r>
                  <a:rPr lang="cs-CZ" dirty="0"/>
                  <a:t> </a:t>
                </a:r>
                <a:r>
                  <a:rPr lang="cs-CZ" dirty="0" err="1"/>
                  <a:t>depending</a:t>
                </a:r>
                <a:r>
                  <a:rPr lang="cs-CZ" dirty="0"/>
                  <a:t> 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viewing</a:t>
                </a:r>
                <a:r>
                  <a:rPr lang="cs-CZ" dirty="0"/>
                  <a:t> </a:t>
                </a:r>
                <a:r>
                  <a:rPr lang="cs-CZ" dirty="0" err="1"/>
                  <a:t>angle</a:t>
                </a:r>
                <a:r>
                  <a:rPr lang="cs-CZ" dirty="0"/>
                  <a:t> in 3D</a:t>
                </a:r>
              </a:p>
              <a:p>
                <a:r>
                  <a:rPr lang="cs-CZ" dirty="0" err="1"/>
                  <a:t>Viewing</a:t>
                </a:r>
                <a:r>
                  <a:rPr lang="cs-CZ" dirty="0"/>
                  <a:t> </a:t>
                </a:r>
                <a:r>
                  <a:rPr lang="cs-CZ" dirty="0" err="1"/>
                  <a:t>angles</a:t>
                </a:r>
                <a:r>
                  <a:rPr lang="cs-CZ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cs-CZ" dirty="0"/>
                  <a:t> = </a:t>
                </a:r>
                <a:r>
                  <a:rPr lang="cs-CZ" dirty="0" err="1"/>
                  <a:t>angle</a:t>
                </a:r>
                <a:r>
                  <a:rPr lang="cs-CZ" dirty="0"/>
                  <a:t> </a:t>
                </a:r>
                <a:r>
                  <a:rPr lang="cs-CZ" dirty="0" err="1"/>
                  <a:t>between</a:t>
                </a:r>
                <a:r>
                  <a:rPr lang="cs-CZ" dirty="0"/>
                  <a:t> </a:t>
                </a:r>
                <a:r>
                  <a:rPr lang="cs-CZ" dirty="0" err="1"/>
                  <a:t>light</a:t>
                </a:r>
                <a:r>
                  <a:rPr lang="cs-CZ" dirty="0"/>
                  <a:t>, center and </a:t>
                </a:r>
                <a:r>
                  <a:rPr lang="cs-CZ" dirty="0" err="1"/>
                  <a:t>eye</a:t>
                </a:r>
                <a:endParaRPr lang="cs-CZ" dirty="0"/>
              </a:p>
              <a:p>
                <a:pPr lvl="1"/>
                <a:r>
                  <a:rPr lang="cs-CZ" dirty="0"/>
                  <a:t>Φ = </a:t>
                </a:r>
                <a:r>
                  <a:rPr lang="cs-CZ" dirty="0" err="1"/>
                  <a:t>angle</a:t>
                </a:r>
                <a:r>
                  <a:rPr lang="cs-CZ" dirty="0"/>
                  <a:t> </a:t>
                </a:r>
                <a:r>
                  <a:rPr lang="cs-CZ" dirty="0" err="1"/>
                  <a:t>between</a:t>
                </a:r>
                <a:r>
                  <a:rPr lang="cs-CZ" dirty="0"/>
                  <a:t> </a:t>
                </a:r>
                <a:r>
                  <a:rPr lang="cs-CZ" dirty="0" err="1"/>
                  <a:t>eye</a:t>
                </a:r>
                <a:r>
                  <a:rPr lang="cs-CZ" dirty="0"/>
                  <a:t>, center and </a:t>
                </a:r>
                <a:r>
                  <a:rPr lang="cs-CZ" dirty="0" err="1"/>
                  <a:t>ground</a:t>
                </a:r>
                <a:r>
                  <a:rPr lang="cs-CZ" dirty="0"/>
                  <a:t> plane</a:t>
                </a:r>
              </a:p>
              <a:p>
                <a:endParaRPr lang="cs-CZ" dirty="0"/>
              </a:p>
              <a:p>
                <a:endParaRPr lang="cs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9"/>
                <a:ext cx="6870612" cy="4165600"/>
              </a:xfrm>
              <a:blipFill>
                <a:blip r:embed="rId3"/>
                <a:stretch>
                  <a:fillRect l="-1152" t="-204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13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014764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Obrázek 9">
            <a:extLst>
              <a:ext uri="{FF2B5EF4-FFF2-40B4-BE49-F238E27FC236}">
                <a16:creationId xmlns:a16="http://schemas.microsoft.com/office/drawing/2014/main" id="{ED1CA340-C218-3C58-2A24-30E91ABC6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337" y="4335230"/>
            <a:ext cx="4282811" cy="2004234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55F4E411-FE2D-D7C0-A7B3-919440268F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770" y="2309447"/>
            <a:ext cx="4635950" cy="31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6" y="1653309"/>
            <a:ext cx="6870612" cy="4165600"/>
          </a:xfrm>
        </p:spPr>
        <p:txBody>
          <a:bodyPr>
            <a:normAutofit/>
          </a:bodyPr>
          <a:lstStyle/>
          <a:p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devised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3D geometry a </a:t>
            </a:r>
            <a:r>
              <a:rPr lang="cs-CZ" dirty="0" err="1"/>
              <a:t>disc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If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light</a:t>
            </a:r>
            <a:r>
              <a:rPr lang="cs-CZ" dirty="0"/>
              <a:t> source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line </a:t>
            </a:r>
            <a:r>
              <a:rPr lang="cs-CZ" dirty="0" err="1"/>
              <a:t>starts</a:t>
            </a:r>
            <a:r>
              <a:rPr lang="cs-CZ" dirty="0"/>
              <a:t> </a:t>
            </a:r>
            <a:r>
              <a:rPr lang="cs-CZ" dirty="0" err="1"/>
              <a:t>curving</a:t>
            </a:r>
            <a:r>
              <a:rPr lang="cs-CZ" dirty="0"/>
              <a:t> </a:t>
            </a:r>
            <a:r>
              <a:rPr lang="cs-CZ" dirty="0" err="1"/>
              <a:t>towards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source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14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Obrázek 14">
            <a:extLst>
              <a:ext uri="{FF2B5EF4-FFF2-40B4-BE49-F238E27FC236}">
                <a16:creationId xmlns:a16="http://schemas.microsoft.com/office/drawing/2014/main" id="{1DE77BA0-DAE3-BC48-E44B-6C76BBB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738" y="2311046"/>
            <a:ext cx="2144072" cy="83555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67488FE-E799-24D7-BC84-CD566CDEE8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9631" y="4189141"/>
            <a:ext cx="3382640" cy="2523462"/>
          </a:xfrm>
          <a:prstGeom prst="rect">
            <a:avLst/>
          </a:prstGeom>
        </p:spPr>
      </p:pic>
      <p:pic>
        <p:nvPicPr>
          <p:cNvPr id="12" name="Obrázek 11" descr="Obsah obrázku tabulka&#10;&#10;Popis byl vytvořen automaticky">
            <a:extLst>
              <a:ext uri="{FF2B5EF4-FFF2-40B4-BE49-F238E27FC236}">
                <a16:creationId xmlns:a16="http://schemas.microsoft.com/office/drawing/2014/main" id="{09F640AD-D1B3-32B0-7F1C-F65096D7C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0" y="2019554"/>
            <a:ext cx="4095577" cy="32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88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improvements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6" y="1653309"/>
            <a:ext cx="10360338" cy="4165600"/>
          </a:xfrm>
        </p:spPr>
        <p:txBody>
          <a:bodyPr>
            <a:normAutofit/>
          </a:bodyPr>
          <a:lstStyle/>
          <a:p>
            <a:r>
              <a:rPr lang="cs-CZ" dirty="0" err="1"/>
              <a:t>Quantitative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1</a:t>
            </a:r>
          </a:p>
          <a:p>
            <a:r>
              <a:rPr lang="cs-CZ" dirty="0"/>
              <a:t>More </a:t>
            </a:r>
            <a:r>
              <a:rPr lang="cs-CZ" dirty="0" err="1"/>
              <a:t>total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1</a:t>
            </a:r>
            <a:br>
              <a:rPr lang="cs-CZ" dirty="0"/>
            </a:b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15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382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Summar</a:t>
            </a:r>
            <a:r>
              <a:rPr lang="cs-CZ" dirty="0"/>
              <a:t>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6" y="1653309"/>
            <a:ext cx="10360338" cy="4165600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create</a:t>
            </a:r>
            <a:r>
              <a:rPr lang="cs-CZ" dirty="0"/>
              <a:t> a </a:t>
            </a:r>
            <a:r>
              <a:rPr lang="cs-CZ" dirty="0" err="1"/>
              <a:t>hypothesis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lines.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came</a:t>
            </a:r>
            <a:r>
              <a:rPr lang="cs-CZ" dirty="0"/>
              <a:t> up </a:t>
            </a:r>
            <a:r>
              <a:rPr lang="cs-CZ" dirty="0" err="1"/>
              <a:t>with</a:t>
            </a:r>
            <a:r>
              <a:rPr lang="cs-CZ" dirty="0"/>
              <a:t> a </a:t>
            </a:r>
            <a:r>
              <a:rPr lang="cs-CZ" dirty="0" err="1"/>
              <a:t>formula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color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such line </a:t>
            </a:r>
            <a:r>
              <a:rPr lang="cs-CZ" dirty="0" err="1"/>
              <a:t>at</a:t>
            </a:r>
            <a:r>
              <a:rPr lang="cs-CZ" dirty="0"/>
              <a:t> any </a:t>
            </a:r>
            <a:r>
              <a:rPr lang="cs-CZ" dirty="0" err="1"/>
              <a:t>given</a:t>
            </a:r>
            <a:r>
              <a:rPr lang="cs-CZ" dirty="0"/>
              <a:t> point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qualitatively</a:t>
            </a:r>
            <a:r>
              <a:rPr lang="cs-CZ" dirty="0"/>
              <a:t>.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created</a:t>
            </a:r>
            <a:r>
              <a:rPr lang="cs-CZ" dirty="0"/>
              <a:t> a </a:t>
            </a:r>
            <a:r>
              <a:rPr lang="cs-CZ" dirty="0" err="1"/>
              <a:t>hypothesis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cause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banding</a:t>
            </a:r>
            <a:r>
              <a:rPr lang="cs-CZ" dirty="0"/>
              <a:t> </a:t>
            </a:r>
            <a:r>
              <a:rPr lang="cs-CZ" dirty="0" err="1"/>
              <a:t>artefacts</a:t>
            </a:r>
            <a:r>
              <a:rPr lang="cs-CZ" dirty="0"/>
              <a:t>.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came</a:t>
            </a:r>
            <a:r>
              <a:rPr lang="cs-CZ" dirty="0"/>
              <a:t> up </a:t>
            </a:r>
            <a:r>
              <a:rPr lang="cs-CZ" dirty="0" err="1"/>
              <a:t>with</a:t>
            </a:r>
            <a:r>
              <a:rPr lang="cs-CZ" dirty="0"/>
              <a:t> a </a:t>
            </a:r>
            <a:r>
              <a:rPr lang="cs-CZ" dirty="0" err="1"/>
              <a:t>formula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distance </a:t>
            </a:r>
            <a:r>
              <a:rPr lang="cs-CZ" dirty="0" err="1"/>
              <a:t>of</a:t>
            </a:r>
            <a:r>
              <a:rPr lang="cs-CZ" dirty="0"/>
              <a:t> these </a:t>
            </a:r>
            <a:r>
              <a:rPr lang="cs-CZ" dirty="0" err="1"/>
              <a:t>bands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quantitatively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came</a:t>
            </a:r>
            <a:r>
              <a:rPr lang="cs-CZ" dirty="0"/>
              <a:t> up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approximate</a:t>
            </a:r>
            <a:r>
              <a:rPr lang="cs-CZ" dirty="0"/>
              <a:t> </a:t>
            </a:r>
            <a:r>
              <a:rPr lang="cs-CZ" dirty="0" err="1"/>
              <a:t>relation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line </a:t>
            </a:r>
            <a:r>
              <a:rPr lang="cs-CZ" dirty="0" err="1"/>
              <a:t>angle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viewing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16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182369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EA9AC4FC-B512-7B81-AB24-1F67312718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5467" y="2544135"/>
            <a:ext cx="4286405" cy="53038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9C30E542-702B-D982-15B9-24A5047C2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073" y="4037230"/>
            <a:ext cx="3035237" cy="717845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4462DA0-AF1B-EA93-E43C-836544529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1811" y="5401129"/>
            <a:ext cx="2144072" cy="83555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38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sources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22" y="1653309"/>
            <a:ext cx="10872402" cy="4165600"/>
          </a:xfrm>
        </p:spPr>
        <p:txBody>
          <a:bodyPr>
            <a:normAutofit lnSpcReduction="10000"/>
          </a:bodyPr>
          <a:lstStyle/>
          <a:p>
            <a:r>
              <a:rPr lang="cs-CZ" sz="2400" dirty="0"/>
              <a:t>[1] Chris Mueller, 26.6.2015, wOhON.gif, </a:t>
            </a:r>
            <a:r>
              <a:rPr lang="cs-CZ" sz="2400" dirty="0" err="1"/>
              <a:t>viewed</a:t>
            </a:r>
            <a:r>
              <a:rPr lang="cs-CZ" sz="2400" dirty="0"/>
              <a:t> 20.12.2022,</a:t>
            </a:r>
          </a:p>
          <a:p>
            <a:r>
              <a:rPr lang="cs-CZ" sz="2400" dirty="0">
                <a:hlinkClick r:id="rId3"/>
              </a:rPr>
              <a:t>https://engineering.stackexchange.com/questions/3324/why-is-it-more-reliable-to-use-the-land-pit-transition-in-a-cd-rom</a:t>
            </a:r>
            <a:endParaRPr lang="cs-CZ" sz="2400" dirty="0"/>
          </a:p>
          <a:p>
            <a:r>
              <a:rPr lang="cs-CZ" sz="2400" dirty="0"/>
              <a:t>[2] </a:t>
            </a:r>
            <a:r>
              <a:rPr lang="es-ES" sz="2400" dirty="0">
                <a:effectLst/>
              </a:rPr>
              <a:t>Jon Abe, 10.9.2014, photo1.png, </a:t>
            </a:r>
            <a:r>
              <a:rPr lang="cs-CZ" sz="2400" dirty="0" err="1">
                <a:effectLst/>
              </a:rPr>
              <a:t>viewed</a:t>
            </a:r>
            <a:r>
              <a:rPr lang="es-ES" sz="2400" dirty="0">
                <a:effectLst/>
              </a:rPr>
              <a:t> 20.12.2022,</a:t>
            </a:r>
            <a:br>
              <a:rPr lang="es-ES" sz="2400" dirty="0"/>
            </a:br>
            <a:r>
              <a:rPr lang="es-ES" sz="2400" dirty="0">
                <a:effectLst/>
                <a:hlinkClick r:id="rId4"/>
              </a:rPr>
              <a:t>https://joabe808.wordpress.com/2014/09/10/optics-cd-rainbow-reflection/</a:t>
            </a:r>
            <a:endParaRPr lang="cs-CZ" sz="2400" dirty="0">
              <a:effectLst/>
            </a:endParaRPr>
          </a:p>
          <a:p>
            <a:r>
              <a:rPr lang="cs-CZ" sz="2400" dirty="0"/>
              <a:t>[3] </a:t>
            </a:r>
            <a:r>
              <a:rPr lang="cs-CZ" sz="2400" dirty="0" err="1">
                <a:effectLst/>
              </a:rPr>
              <a:t>Cmglee</a:t>
            </a:r>
            <a:r>
              <a:rPr lang="cs-CZ" sz="2400" dirty="0">
                <a:effectLst/>
              </a:rPr>
              <a:t>, 6.6.2021, File:Comparison_CD_DVD_HDDVD_BD.svg, </a:t>
            </a:r>
            <a:r>
              <a:rPr lang="cs-CZ" sz="2400" dirty="0" err="1">
                <a:effectLst/>
              </a:rPr>
              <a:t>viewed</a:t>
            </a:r>
            <a:r>
              <a:rPr lang="cs-CZ" sz="2400" dirty="0">
                <a:effectLst/>
              </a:rPr>
              <a:t> 20.12.2022,</a:t>
            </a:r>
            <a:br>
              <a:rPr lang="cs-CZ" sz="2400" dirty="0"/>
            </a:br>
            <a:r>
              <a:rPr lang="cs-CZ" sz="2400" dirty="0">
                <a:effectLst/>
                <a:hlinkClick r:id="rId5"/>
              </a:rPr>
              <a:t>https://en.wikipedia.org/wiki/Comparison_of_high-definition_optical_disc_formats</a:t>
            </a:r>
            <a:endParaRPr lang="cs-CZ" sz="2400" dirty="0">
              <a:effectLst/>
            </a:endParaRPr>
          </a:p>
          <a:p>
            <a:r>
              <a:rPr lang="cs-CZ" dirty="0">
                <a:effectLst/>
                <a:latin typeface="Arial" panose="020B0604020202020204" pitchFamily="34" charset="0"/>
              </a:rPr>
              <a:t>[4] </a:t>
            </a:r>
            <a:r>
              <a:rPr lang="cs-CZ" dirty="0" err="1">
                <a:effectLst/>
                <a:latin typeface="Arial" panose="020B0604020202020204" pitchFamily="34" charset="0"/>
              </a:rPr>
              <a:t>Trisha</a:t>
            </a:r>
            <a:r>
              <a:rPr lang="cs-CZ" dirty="0">
                <a:effectLst/>
                <a:latin typeface="Arial" panose="020B0604020202020204" pitchFamily="34" charset="0"/>
              </a:rPr>
              <a:t>, 25.4.2012, DVD-Rainbow.jpg, zobrazeno 20.12.2022,</a:t>
            </a:r>
            <a:br>
              <a:rPr lang="cs-CZ" dirty="0"/>
            </a:br>
            <a:r>
              <a:rPr lang="cs-CZ" dirty="0">
                <a:effectLst/>
                <a:latin typeface="Arial" panose="020B0604020202020204" pitchFamily="34" charset="0"/>
                <a:hlinkClick r:id="rId6"/>
              </a:rPr>
              <a:t>https://inspirationlaboratories.com/how-to-make-a-rainbow/dvd-rainbow/</a:t>
            </a:r>
            <a:endParaRPr lang="cs-CZ" sz="2400" dirty="0">
              <a:effectLst/>
            </a:endParaRPr>
          </a:p>
          <a:p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17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383364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2361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Table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contents</a:t>
            </a:r>
            <a:r>
              <a:rPr lang="cs-CZ" dirty="0"/>
              <a:t>	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Problem</a:t>
            </a:r>
            <a:r>
              <a:rPr lang="cs-CZ" dirty="0"/>
              <a:t> </a:t>
            </a:r>
            <a:r>
              <a:rPr lang="cs-CZ" dirty="0" err="1"/>
              <a:t>definition</a:t>
            </a:r>
            <a:endParaRPr lang="en-US" dirty="0"/>
          </a:p>
          <a:p>
            <a:r>
              <a:rPr lang="en-US" dirty="0"/>
              <a:t>Observations</a:t>
            </a:r>
          </a:p>
          <a:p>
            <a:r>
              <a:rPr lang="cs-CZ" dirty="0" err="1"/>
              <a:t>Hypothesis</a:t>
            </a:r>
            <a:r>
              <a:rPr lang="cs-CZ" dirty="0"/>
              <a:t> 1 – </a:t>
            </a:r>
            <a:r>
              <a:rPr lang="cs-CZ" dirty="0" err="1"/>
              <a:t>Refraction</a:t>
            </a:r>
            <a:r>
              <a:rPr lang="cs-CZ" dirty="0"/>
              <a:t> and </a:t>
            </a:r>
            <a:r>
              <a:rPr lang="cs-CZ" dirty="0" err="1"/>
              <a:t>diffraction</a:t>
            </a:r>
            <a:endParaRPr lang="cs-CZ" dirty="0"/>
          </a:p>
          <a:p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1</a:t>
            </a:r>
          </a:p>
          <a:p>
            <a:r>
              <a:rPr lang="cs-CZ" dirty="0" err="1"/>
              <a:t>Hypothesis</a:t>
            </a:r>
            <a:r>
              <a:rPr lang="cs-CZ" dirty="0"/>
              <a:t> 2 – </a:t>
            </a:r>
            <a:r>
              <a:rPr lang="cs-CZ" dirty="0" err="1"/>
              <a:t>Repeated</a:t>
            </a:r>
            <a:r>
              <a:rPr lang="cs-CZ" dirty="0"/>
              <a:t> </a:t>
            </a:r>
            <a:r>
              <a:rPr lang="cs-CZ" dirty="0" err="1"/>
              <a:t>reflection</a:t>
            </a:r>
            <a:endParaRPr lang="cs-CZ" dirty="0"/>
          </a:p>
          <a:p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2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cs-CZ" dirty="0"/>
          </a:p>
          <a:p>
            <a:r>
              <a:rPr lang="cs-CZ" dirty="0" err="1"/>
              <a:t>Summary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2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995634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6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Problem</a:t>
            </a:r>
            <a:r>
              <a:rPr lang="cs-CZ" dirty="0"/>
              <a:t> </a:t>
            </a:r>
            <a:r>
              <a:rPr lang="cs-CZ" dirty="0" err="1"/>
              <a:t>definition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9"/>
                <a:ext cx="8383368" cy="45212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cs-CZ" b="1" dirty="0"/>
                  <a:t>EN:</a:t>
                </a:r>
                <a:r>
                  <a:rPr lang="cs-CZ" dirty="0"/>
                  <a:t> </a:t>
                </a:r>
                <a:r>
                  <a:rPr lang="en-US" dirty="0"/>
                  <a:t>When a compact disc or DVD is illuminated with light coming from a filament lamp in</a:t>
                </a:r>
                <a:r>
                  <a:rPr lang="cs-CZ" dirty="0"/>
                  <a:t> </a:t>
                </a:r>
                <a:r>
                  <a:rPr lang="en-US" dirty="0"/>
                  <a:t>such a way that only rays with large angles of incidence are selected, a clear green line can be</a:t>
                </a:r>
                <a:r>
                  <a:rPr lang="cs-CZ" dirty="0"/>
                  <a:t> </a:t>
                </a:r>
                <a:r>
                  <a:rPr lang="en-US" dirty="0"/>
                  <a:t>observed. The </a:t>
                </a:r>
                <a:r>
                  <a:rPr lang="en-US" dirty="0" err="1"/>
                  <a:t>colour</a:t>
                </a:r>
                <a:r>
                  <a:rPr lang="en-US" dirty="0"/>
                  <a:t> varies upon slightly changing the angle of the disc. Explain and investigate</a:t>
                </a:r>
                <a:r>
                  <a:rPr lang="cs-CZ" dirty="0"/>
                  <a:t> </a:t>
                </a:r>
                <a:r>
                  <a:rPr lang="en-US" dirty="0"/>
                  <a:t>this phenomenon.</a:t>
                </a:r>
                <a:endParaRPr lang="cs-CZ" dirty="0"/>
              </a:p>
              <a:p>
                <a:r>
                  <a:rPr lang="cs-CZ" b="1" dirty="0"/>
                  <a:t>CZ:</a:t>
                </a:r>
                <a:r>
                  <a:rPr lang="cs-CZ" dirty="0"/>
                  <a:t> Když osvítíme kompaktní disk nebo DVD světlem z žárovky s wolframovým vláknem tak, že jsou vybrány pouze paprsky s velkým úhlem dopadu, můžeme pozorovat jasnou zelenou čáru. Její barva se mění s nepatrnými změnami úhlu náklonu disku. Vysvětlete a prozkoumejte tento jev.</a:t>
                </a:r>
              </a:p>
              <a:p>
                <a:endParaRPr lang="cs-CZ" dirty="0"/>
              </a:p>
              <a:p>
                <a:r>
                  <a:rPr lang="cs-CZ" dirty="0" err="1"/>
                  <a:t>Frequently</a:t>
                </a:r>
                <a:r>
                  <a:rPr lang="cs-CZ" dirty="0"/>
                  <a:t> </a:t>
                </a:r>
                <a:r>
                  <a:rPr lang="cs-CZ" dirty="0" err="1"/>
                  <a:t>used</a:t>
                </a:r>
                <a:r>
                  <a:rPr lang="cs-CZ" dirty="0"/>
                  <a:t> terminology:</a:t>
                </a:r>
              </a:p>
              <a:p>
                <a:pPr lvl="1"/>
                <a:r>
                  <a:rPr lang="cs-CZ" dirty="0" err="1"/>
                  <a:t>Pitch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cs-CZ" dirty="0"/>
                  <a:t>) – distance </a:t>
                </a:r>
                <a:r>
                  <a:rPr lang="cs-CZ" dirty="0" err="1"/>
                  <a:t>between</a:t>
                </a:r>
                <a:r>
                  <a:rPr lang="cs-CZ" dirty="0"/>
                  <a:t> </a:t>
                </a:r>
                <a:r>
                  <a:rPr lang="cs-CZ" dirty="0" err="1"/>
                  <a:t>two</a:t>
                </a:r>
                <a:r>
                  <a:rPr lang="cs-CZ" dirty="0"/>
                  <a:t> data lines</a:t>
                </a:r>
              </a:p>
              <a:p>
                <a:pPr lvl="1"/>
                <a:r>
                  <a:rPr lang="cs-CZ" dirty="0"/>
                  <a:t>Pit/Land – </a:t>
                </a:r>
                <a:r>
                  <a:rPr lang="cs-CZ" dirty="0" err="1"/>
                  <a:t>lowered</a:t>
                </a:r>
                <a:r>
                  <a:rPr lang="cs-CZ" dirty="0"/>
                  <a:t>/</a:t>
                </a:r>
                <a:r>
                  <a:rPr lang="cs-CZ" dirty="0" err="1"/>
                  <a:t>heightened</a:t>
                </a:r>
                <a:r>
                  <a:rPr lang="cs-CZ" dirty="0"/>
                  <a:t> </a:t>
                </a:r>
                <a:r>
                  <a:rPr lang="cs-CZ" dirty="0" err="1"/>
                  <a:t>areas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data line</a:t>
                </a:r>
              </a:p>
              <a:p>
                <a:pPr lvl="1"/>
                <a:r>
                  <a:rPr lang="cs-CZ" dirty="0"/>
                  <a:t>PC </a:t>
                </a:r>
                <a:r>
                  <a:rPr lang="cs-CZ" dirty="0" err="1"/>
                  <a:t>layer</a:t>
                </a:r>
                <a:r>
                  <a:rPr lang="cs-CZ" dirty="0"/>
                  <a:t> – transparent </a:t>
                </a:r>
                <a:r>
                  <a:rPr lang="cs-CZ" dirty="0" err="1"/>
                  <a:t>polycarbonate</a:t>
                </a:r>
                <a:r>
                  <a:rPr lang="cs-CZ" dirty="0"/>
                  <a:t> </a:t>
                </a:r>
                <a:r>
                  <a:rPr lang="cs-CZ" dirty="0" err="1"/>
                  <a:t>layer</a:t>
                </a:r>
                <a:endParaRPr lang="cs-CZ" dirty="0"/>
              </a:p>
              <a:p>
                <a:pPr lvl="1"/>
                <a:endParaRPr lang="cs-CZ" dirty="0"/>
              </a:p>
              <a:p>
                <a:r>
                  <a:rPr lang="cs-CZ" dirty="0" err="1"/>
                  <a:t>Assumptions</a:t>
                </a:r>
                <a:endParaRPr lang="cs-CZ" dirty="0"/>
              </a:p>
              <a:p>
                <a:pPr lvl="1"/>
                <a:r>
                  <a:rPr lang="cs-CZ" dirty="0"/>
                  <a:t>In </a:t>
                </a:r>
                <a:r>
                  <a:rPr lang="cs-CZ" dirty="0" err="1"/>
                  <a:t>microscopic</a:t>
                </a:r>
                <a:r>
                  <a:rPr lang="cs-CZ" dirty="0"/>
                  <a:t> </a:t>
                </a:r>
                <a:r>
                  <a:rPr lang="cs-CZ" dirty="0" err="1"/>
                  <a:t>situations</a:t>
                </a:r>
                <a:r>
                  <a:rPr lang="cs-CZ" dirty="0"/>
                  <a:t> </a:t>
                </a:r>
                <a:r>
                  <a:rPr lang="cs-CZ" dirty="0" err="1"/>
                  <a:t>we</a:t>
                </a:r>
                <a:r>
                  <a:rPr lang="cs-CZ" dirty="0"/>
                  <a:t> </a:t>
                </a:r>
                <a:r>
                  <a:rPr lang="cs-CZ" dirty="0" err="1"/>
                  <a:t>assume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quasiparallelity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light</a:t>
                </a:r>
                <a:r>
                  <a:rPr lang="cs-CZ" dirty="0"/>
                  <a:t> </a:t>
                </a:r>
                <a:r>
                  <a:rPr lang="cs-CZ" dirty="0" err="1"/>
                  <a:t>rays</a:t>
                </a:r>
                <a:r>
                  <a:rPr lang="cs-CZ" dirty="0"/>
                  <a:t> coming out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light</a:t>
                </a:r>
                <a:r>
                  <a:rPr lang="cs-CZ" dirty="0"/>
                  <a:t> source</a:t>
                </a:r>
              </a:p>
              <a:p>
                <a:pPr lvl="1"/>
                <a:r>
                  <a:rPr lang="cs-CZ" dirty="0"/>
                  <a:t>In </a:t>
                </a:r>
                <a:r>
                  <a:rPr lang="cs-CZ" dirty="0" err="1"/>
                  <a:t>macroscopic</a:t>
                </a:r>
                <a:r>
                  <a:rPr lang="cs-CZ" dirty="0"/>
                  <a:t> </a:t>
                </a:r>
                <a:r>
                  <a:rPr lang="cs-CZ" dirty="0" err="1"/>
                  <a:t>situations</a:t>
                </a:r>
                <a:r>
                  <a:rPr lang="cs-CZ" dirty="0"/>
                  <a:t> </a:t>
                </a:r>
                <a:r>
                  <a:rPr lang="cs-CZ" dirty="0" err="1"/>
                  <a:t>we</a:t>
                </a:r>
                <a:r>
                  <a:rPr lang="cs-CZ" dirty="0"/>
                  <a:t> </a:t>
                </a:r>
                <a:r>
                  <a:rPr lang="cs-CZ" dirty="0" err="1"/>
                  <a:t>ignore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thickness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disc</a:t>
                </a:r>
                <a:r>
                  <a:rPr lang="cs-CZ" dirty="0"/>
                  <a:t> </a:t>
                </a:r>
                <a:r>
                  <a:rPr lang="cs-CZ" dirty="0" err="1"/>
                  <a:t>itself</a:t>
                </a:r>
                <a:r>
                  <a:rPr lang="cs-CZ" dirty="0"/>
                  <a:t> and </a:t>
                </a:r>
                <a:r>
                  <a:rPr lang="cs-CZ" dirty="0" err="1"/>
                  <a:t>we</a:t>
                </a:r>
                <a:r>
                  <a:rPr lang="cs-CZ" dirty="0"/>
                  <a:t> </a:t>
                </a:r>
                <a:r>
                  <a:rPr lang="cs-CZ" dirty="0" err="1"/>
                  <a:t>approximate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light</a:t>
                </a:r>
                <a:r>
                  <a:rPr lang="cs-CZ" dirty="0"/>
                  <a:t> source as a point </a:t>
                </a:r>
                <a:r>
                  <a:rPr lang="cs-CZ" dirty="0" err="1"/>
                  <a:t>light</a:t>
                </a:r>
                <a:r>
                  <a:rPr lang="cs-CZ" dirty="0"/>
                  <a:t> </a:t>
                </a:r>
                <a:r>
                  <a:rPr lang="cs-CZ" dirty="0" err="1"/>
                  <a:t>shining</a:t>
                </a:r>
                <a:r>
                  <a:rPr lang="cs-CZ" dirty="0"/>
                  <a:t> </a:t>
                </a:r>
                <a:r>
                  <a:rPr lang="cs-CZ" dirty="0" err="1"/>
                  <a:t>radially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9"/>
                <a:ext cx="8383368" cy="4521200"/>
              </a:xfrm>
              <a:blipFill>
                <a:blip r:embed="rId2"/>
                <a:stretch>
                  <a:fillRect l="-363" t="-215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z="1400" dirty="0"/>
              <a:t>[1] Chris Mueller, 26.6.2015, wOhON.gif, </a:t>
            </a:r>
            <a:r>
              <a:rPr lang="cs-CZ" sz="1400" dirty="0" err="1"/>
              <a:t>viewed</a:t>
            </a:r>
            <a:r>
              <a:rPr lang="cs-CZ" sz="1400" dirty="0"/>
              <a:t> 20.12.2022,</a:t>
            </a:r>
          </a:p>
          <a:p>
            <a:r>
              <a:rPr lang="cs-CZ" sz="1400" dirty="0">
                <a:hlinkClick r:id="rId3"/>
              </a:rPr>
              <a:t>https://engineering.stackexchange.com/questions/3324/why-is-it-more-reliable-to-use-the-land-pit-transition-in-a-cd-rom</a:t>
            </a:r>
            <a:endParaRPr lang="cs-CZ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3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857806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Obrázek 9" descr="Obsah obrázku diagram&#10;&#10;Popis byl vytvořen automaticky">
            <a:extLst>
              <a:ext uri="{FF2B5EF4-FFF2-40B4-BE49-F238E27FC236}">
                <a16:creationId xmlns:a16="http://schemas.microsoft.com/office/drawing/2014/main" id="{0CD81AA4-BFD8-C4EC-49B6-06CBE0B5C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346" y="2059709"/>
            <a:ext cx="2857500" cy="3352800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9E963431-CF31-CB0F-36B5-DE72BCAF350F}"/>
              </a:ext>
            </a:extLst>
          </p:cNvPr>
          <p:cNvSpPr txBox="1"/>
          <p:nvPr/>
        </p:nvSpPr>
        <p:spPr>
          <a:xfrm>
            <a:off x="8842587" y="187504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1: </a:t>
            </a:r>
            <a:r>
              <a:rPr lang="cs-CZ" dirty="0" err="1"/>
              <a:t>Construction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CDs</a:t>
            </a:r>
            <a:r>
              <a:rPr lang="cs-CZ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110373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Observations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6" y="1653309"/>
            <a:ext cx="6974445" cy="4165600"/>
          </a:xfrm>
        </p:spPr>
        <p:txBody>
          <a:bodyPr/>
          <a:lstStyle/>
          <a:p>
            <a:r>
              <a:rPr lang="cs-CZ" dirty="0"/>
              <a:t>Many </a:t>
            </a:r>
            <a:r>
              <a:rPr lang="cs-CZ" dirty="0" err="1"/>
              <a:t>optical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mainly</a:t>
            </a:r>
            <a:r>
              <a:rPr lang="cs-CZ" dirty="0"/>
              <a:t> </a:t>
            </a:r>
            <a:r>
              <a:rPr lang="cs-CZ" dirty="0" err="1"/>
              <a:t>colorful</a:t>
            </a:r>
            <a:r>
              <a:rPr lang="cs-CZ" dirty="0"/>
              <a:t> lines and </a:t>
            </a:r>
            <a:r>
              <a:rPr lang="cs-CZ" dirty="0" err="1"/>
              <a:t>curves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seen</a:t>
            </a:r>
            <a:r>
              <a:rPr lang="cs-CZ" dirty="0"/>
              <a:t> on </a:t>
            </a:r>
            <a:r>
              <a:rPr lang="cs-CZ" dirty="0" err="1"/>
              <a:t>DVDs</a:t>
            </a:r>
            <a:r>
              <a:rPr lang="cs-CZ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CDs</a:t>
            </a:r>
            <a:endParaRPr lang="cs-CZ" dirty="0"/>
          </a:p>
          <a:p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goal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to </a:t>
            </a:r>
            <a:r>
              <a:rPr lang="cs-CZ" dirty="0" err="1"/>
              <a:t>explain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these </a:t>
            </a:r>
            <a:r>
              <a:rPr lang="cs-CZ" dirty="0" err="1"/>
              <a:t>optical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z="1100" dirty="0"/>
              <a:t>[2] </a:t>
            </a:r>
            <a:r>
              <a:rPr lang="es-ES" sz="1100" dirty="0">
                <a:effectLst/>
                <a:latin typeface="Arial" panose="020B0604020202020204" pitchFamily="34" charset="0"/>
              </a:rPr>
              <a:t>Jon Abe, 10.9.2014, photo1.png, </a:t>
            </a:r>
            <a:r>
              <a:rPr lang="cs-CZ" sz="1100" dirty="0" err="1">
                <a:effectLst/>
                <a:latin typeface="Arial" panose="020B0604020202020204" pitchFamily="34" charset="0"/>
              </a:rPr>
              <a:t>viewed</a:t>
            </a:r>
            <a:r>
              <a:rPr lang="es-ES" sz="1100" dirty="0">
                <a:effectLst/>
                <a:latin typeface="Arial" panose="020B0604020202020204" pitchFamily="34" charset="0"/>
              </a:rPr>
              <a:t> 20.12.2022,</a:t>
            </a:r>
            <a:br>
              <a:rPr lang="es-ES" sz="1100" dirty="0"/>
            </a:br>
            <a:r>
              <a:rPr lang="es-ES" sz="1100" dirty="0">
                <a:effectLst/>
                <a:latin typeface="Arial" panose="020B0604020202020204" pitchFamily="34" charset="0"/>
                <a:hlinkClick r:id="rId2"/>
              </a:rPr>
              <a:t>https://joabe808.wordpress.com/2014/09/10/optics-cd-rainbow-reflection/</a:t>
            </a:r>
            <a:endParaRPr lang="cs-CZ" sz="1100" dirty="0">
              <a:effectLst/>
              <a:latin typeface="Arial" panose="020B0604020202020204" pitchFamily="34" charset="0"/>
            </a:endParaRPr>
          </a:p>
          <a:p>
            <a:r>
              <a:rPr lang="cs-CZ" sz="1100" dirty="0"/>
              <a:t>[3] </a:t>
            </a:r>
            <a:r>
              <a:rPr lang="cs-CZ" sz="1100" dirty="0" err="1">
                <a:effectLst/>
                <a:latin typeface="Arial" panose="020B0604020202020204" pitchFamily="34" charset="0"/>
              </a:rPr>
              <a:t>Cmglee</a:t>
            </a:r>
            <a:r>
              <a:rPr lang="cs-CZ" sz="1100" dirty="0">
                <a:effectLst/>
                <a:latin typeface="Arial" panose="020B0604020202020204" pitchFamily="34" charset="0"/>
              </a:rPr>
              <a:t>, 6.6.2021, File:Comparison_CD_DVD_HDDVD_BD.svg, </a:t>
            </a:r>
            <a:r>
              <a:rPr lang="cs-CZ" sz="1100" dirty="0" err="1">
                <a:effectLst/>
                <a:latin typeface="Arial" panose="020B0604020202020204" pitchFamily="34" charset="0"/>
              </a:rPr>
              <a:t>viewed</a:t>
            </a:r>
            <a:r>
              <a:rPr lang="cs-CZ" sz="1100" dirty="0">
                <a:effectLst/>
                <a:latin typeface="Arial" panose="020B0604020202020204" pitchFamily="34" charset="0"/>
              </a:rPr>
              <a:t> 20.12.2022,</a:t>
            </a:r>
            <a:br>
              <a:rPr lang="cs-CZ" sz="1100" dirty="0"/>
            </a:br>
            <a:r>
              <a:rPr lang="cs-CZ" sz="1100" dirty="0">
                <a:effectLst/>
                <a:latin typeface="Arial" panose="020B0604020202020204" pitchFamily="34" charset="0"/>
                <a:hlinkClick r:id="rId3"/>
              </a:rPr>
              <a:t>https://en.wikipedia.org/wiki/Comparison_of_high-definition_optical_disc_formats</a:t>
            </a:r>
            <a:endParaRPr lang="cs-CZ" sz="11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4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Obrázek 7" descr="Obsah obrázku elektronika, kompaktní disk&#10;&#10;Popis byl vytvořen automaticky">
            <a:extLst>
              <a:ext uri="{FF2B5EF4-FFF2-40B4-BE49-F238E27FC236}">
                <a16:creationId xmlns:a16="http://schemas.microsoft.com/office/drawing/2014/main" id="{8BFED476-EC13-A842-9D5D-33A0622B40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t="6105" r="17820" b="17580"/>
          <a:stretch/>
        </p:blipFill>
        <p:spPr>
          <a:xfrm>
            <a:off x="4711490" y="3558708"/>
            <a:ext cx="2957804" cy="2398746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FA89EA61-8DB4-88CC-13CB-0751F7CF91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71" r="47651"/>
          <a:stretch/>
        </p:blipFill>
        <p:spPr>
          <a:xfrm>
            <a:off x="7837121" y="2640572"/>
            <a:ext cx="3339944" cy="3178337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91FB0936-6D11-E11D-DFA2-5FDFF868E462}"/>
              </a:ext>
            </a:extLst>
          </p:cNvPr>
          <p:cNvSpPr txBox="1"/>
          <p:nvPr/>
        </p:nvSpPr>
        <p:spPr>
          <a:xfrm>
            <a:off x="3212625" y="3182111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2: </a:t>
            </a:r>
            <a:r>
              <a:rPr lang="cs-CZ" dirty="0" err="1"/>
              <a:t>Examples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optical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 [2]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7713989" y="1994241"/>
            <a:ext cx="388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3: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construction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CDs</a:t>
            </a:r>
            <a:r>
              <a:rPr lang="cs-CZ" dirty="0"/>
              <a:t> and </a:t>
            </a:r>
            <a:r>
              <a:rPr lang="cs-CZ" dirty="0" err="1"/>
              <a:t>DVDs</a:t>
            </a:r>
            <a:r>
              <a:rPr lang="cs-CZ" dirty="0"/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381391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Hyp</a:t>
            </a:r>
            <a:r>
              <a:rPr lang="cs-CZ" dirty="0"/>
              <a:t>. 1 – </a:t>
            </a:r>
            <a:r>
              <a:rPr lang="cs-CZ" dirty="0" err="1"/>
              <a:t>Refraction</a:t>
            </a:r>
            <a:r>
              <a:rPr lang="cs-CZ" dirty="0"/>
              <a:t> and </a:t>
            </a:r>
            <a:r>
              <a:rPr lang="cs-CZ" dirty="0" err="1"/>
              <a:t>diffraction</a:t>
            </a:r>
            <a:endParaRPr lang="LID4096" dirty="0"/>
          </a:p>
        </p:txBody>
      </p:sp>
      <p:pic>
        <p:nvPicPr>
          <p:cNvPr id="15" name="Zástupný obsah 14" descr="Obsah obrázku text, světlo, laser&#10;&#10;Popis byl vytvořen automaticky">
            <a:extLst>
              <a:ext uri="{FF2B5EF4-FFF2-40B4-BE49-F238E27FC236}">
                <a16:creationId xmlns:a16="http://schemas.microsoft.com/office/drawing/2014/main" id="{B1B92C2D-BB20-9BE7-8BF6-6B15C8180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16" y="3128718"/>
            <a:ext cx="6315956" cy="28007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5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25915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6223518" y="2759386"/>
            <a:ext cx="575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4: Diagram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quasiparallel</a:t>
            </a:r>
            <a:r>
              <a:rPr lang="cs-CZ" dirty="0"/>
              <a:t> </a:t>
            </a:r>
            <a:r>
              <a:rPr lang="cs-CZ" dirty="0" err="1"/>
              <a:t>rays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light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99215222-5324-F8CC-1066-6D1E618453BC}"/>
                  </a:ext>
                </a:extLst>
              </p:cNvPr>
              <p:cNvSpPr txBox="1"/>
              <p:nvPr/>
            </p:nvSpPr>
            <p:spPr>
              <a:xfrm>
                <a:off x="210125" y="1653310"/>
                <a:ext cx="5455791" cy="396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s-CZ" sz="2400" b="1" i="1" dirty="0"/>
                  <a:t>In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scenario</a:t>
                </a:r>
                <a:r>
                  <a:rPr lang="cs-CZ" sz="2400" b="1" i="1" dirty="0"/>
                  <a:t>, </a:t>
                </a:r>
                <a:r>
                  <a:rPr lang="cs-CZ" sz="2400" b="1" i="1" dirty="0" err="1"/>
                  <a:t>where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we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assume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two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quasiparallel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rays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of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light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entering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PC </a:t>
                </a:r>
                <a:r>
                  <a:rPr lang="cs-CZ" sz="2400" b="1" i="1" dirty="0" err="1"/>
                  <a:t>layer</a:t>
                </a:r>
                <a:r>
                  <a:rPr lang="cs-CZ" sz="2400" b="1" i="1" dirty="0"/>
                  <a:t> via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top, </a:t>
                </a:r>
                <a:r>
                  <a:rPr lang="cs-CZ" sz="2400" b="1" i="1" dirty="0" err="1"/>
                  <a:t>phase</a:t>
                </a:r>
                <a:r>
                  <a:rPr lang="cs-CZ" sz="2400" b="1" i="1" dirty="0"/>
                  <a:t> shift </a:t>
                </a:r>
                <a:r>
                  <a:rPr lang="cs-CZ" sz="2400" b="1" i="1" dirty="0" err="1"/>
                  <a:t>of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difracted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beams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occurs</a:t>
                </a:r>
                <a:r>
                  <a:rPr lang="cs-CZ" sz="2400" b="1" i="1" dirty="0"/>
                  <a:t>. </a:t>
                </a:r>
                <a:r>
                  <a:rPr lang="cs-CZ" sz="2400" b="1" i="1" dirty="0" err="1"/>
                  <a:t>If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this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phase</a:t>
                </a:r>
                <a:r>
                  <a:rPr lang="cs-CZ" sz="2400" b="1" i="1" dirty="0"/>
                  <a:t> shift </a:t>
                </a:r>
                <a:r>
                  <a:rPr lang="cs-CZ" sz="2400" b="1" i="1" dirty="0" err="1"/>
                  <a:t>is</a:t>
                </a:r>
                <a:r>
                  <a:rPr lang="cs-CZ" sz="2400" b="1" i="1" dirty="0"/>
                  <a:t> a </a:t>
                </a:r>
                <a14:m>
                  <m:oMath xmlns:m="http://schemas.openxmlformats.org/officeDocument/2006/math"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cs-CZ" sz="2400" b="1" i="1" dirty="0" err="1"/>
                  <a:t>multiple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of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wavelength</a:t>
                </a:r>
                <a:r>
                  <a:rPr lang="cs-CZ" sz="2400" b="1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400" b="1" i="1" dirty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cs-CZ" sz="2400" b="1" i="1" dirty="0"/>
                  <a:t>,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light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undergoes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constructive</a:t>
                </a:r>
                <a:r>
                  <a:rPr lang="cs-CZ" sz="2400" b="1" i="1" dirty="0"/>
                  <a:t> interference and </a:t>
                </a:r>
                <a:r>
                  <a:rPr lang="cs-CZ" sz="2400" b="1" i="1" dirty="0" err="1"/>
                  <a:t>persists</a:t>
                </a:r>
                <a:r>
                  <a:rPr lang="cs-CZ" sz="2400" b="1" i="1" dirty="0"/>
                  <a:t>. </a:t>
                </a:r>
                <a:r>
                  <a:rPr lang="cs-CZ" sz="2400" b="1" i="1" dirty="0" err="1"/>
                  <a:t>If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it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is</a:t>
                </a:r>
                <a:r>
                  <a:rPr lang="cs-CZ" sz="2400" b="1" i="1" dirty="0"/>
                  <a:t>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cs-CZ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cs-CZ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cs-CZ" sz="2400" b="1" i="1" dirty="0"/>
                  <a:t>multiple, </a:t>
                </a:r>
                <a:r>
                  <a:rPr lang="cs-CZ" sz="2400" b="1" i="1" dirty="0" err="1"/>
                  <a:t>the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light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undergoes</a:t>
                </a:r>
                <a:r>
                  <a:rPr lang="cs-CZ" sz="2400" b="1" i="1" dirty="0"/>
                  <a:t> </a:t>
                </a:r>
                <a:r>
                  <a:rPr lang="cs-CZ" sz="2400" b="1" i="1" dirty="0" err="1"/>
                  <a:t>destructive</a:t>
                </a:r>
                <a:r>
                  <a:rPr lang="cs-CZ" sz="2400" b="1" i="1" dirty="0"/>
                  <a:t> interference and </a:t>
                </a:r>
                <a:r>
                  <a:rPr lang="cs-CZ" sz="2400" b="1" i="1" dirty="0" err="1"/>
                  <a:t>perishes</a:t>
                </a:r>
                <a:r>
                  <a:rPr lang="cs-CZ" sz="2400" b="1" i="1" dirty="0"/>
                  <a:t>.</a:t>
                </a:r>
              </a:p>
            </p:txBody>
          </p:sp>
        </mc:Choice>
        <mc:Fallback xmlns=""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99215222-5324-F8CC-1066-6D1E6184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5" y="1653310"/>
                <a:ext cx="5455791" cy="3969035"/>
              </a:xfrm>
              <a:prstGeom prst="rect">
                <a:avLst/>
              </a:prstGeom>
              <a:blipFill>
                <a:blip r:embed="rId8"/>
                <a:stretch>
                  <a:fillRect l="-1676" t="-1229" r="-1006" b="-245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13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Hyp</a:t>
            </a:r>
            <a:r>
              <a:rPr lang="cs-CZ" dirty="0"/>
              <a:t>. 1 – </a:t>
            </a:r>
            <a:r>
              <a:rPr lang="cs-CZ" dirty="0" err="1"/>
              <a:t>Refraction</a:t>
            </a:r>
            <a:r>
              <a:rPr lang="cs-CZ" dirty="0"/>
              <a:t> and </a:t>
            </a:r>
            <a:r>
              <a:rPr lang="cs-CZ" dirty="0" err="1"/>
              <a:t>diffraction</a:t>
            </a:r>
            <a:endParaRPr lang="LID4096" dirty="0"/>
          </a:p>
        </p:txBody>
      </p:sp>
      <p:pic>
        <p:nvPicPr>
          <p:cNvPr id="15" name="Zástupný obsah 14" descr="Obsah obrázku text, světlo, laser&#10;&#10;Popis byl vytvořen automaticky">
            <a:extLst>
              <a:ext uri="{FF2B5EF4-FFF2-40B4-BE49-F238E27FC236}">
                <a16:creationId xmlns:a16="http://schemas.microsoft.com/office/drawing/2014/main" id="{B1B92C2D-BB20-9BE7-8BF6-6B15C8180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16" y="3128718"/>
            <a:ext cx="6315956" cy="28007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6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483523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6223518" y="2759386"/>
            <a:ext cx="575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4: Diagram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quasiparallel</a:t>
            </a:r>
            <a:r>
              <a:rPr lang="cs-CZ" dirty="0"/>
              <a:t> </a:t>
            </a:r>
            <a:r>
              <a:rPr lang="cs-CZ" dirty="0" err="1"/>
              <a:t>rays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light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99215222-5324-F8CC-1066-6D1E618453BC}"/>
                  </a:ext>
                </a:extLst>
              </p:cNvPr>
              <p:cNvSpPr txBox="1"/>
              <p:nvPr/>
            </p:nvSpPr>
            <p:spPr>
              <a:xfrm>
                <a:off x="210125" y="1653310"/>
                <a:ext cx="5885875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phase</a:t>
                </a:r>
                <a:r>
                  <a:rPr lang="cs-CZ" sz="2400" dirty="0"/>
                  <a:t> shift </a:t>
                </a:r>
                <a:r>
                  <a:rPr lang="cs-CZ" sz="2400" dirty="0" err="1"/>
                  <a:t>at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refraction</a:t>
                </a:r>
                <a:r>
                  <a:rPr lang="cs-CZ" sz="2400" dirty="0"/>
                  <a:t> </a:t>
                </a:r>
                <a:r>
                  <a:rPr lang="cs-CZ" sz="2400" dirty="0" err="1"/>
                  <a:t>points</a:t>
                </a:r>
                <a:r>
                  <a:rPr lang="cs-CZ" sz="2400" dirty="0"/>
                  <a:t> </a:t>
                </a:r>
                <a:r>
                  <a:rPr lang="cs-CZ" sz="2400" dirty="0" err="1"/>
                  <a:t>depend</a:t>
                </a:r>
                <a:r>
                  <a:rPr lang="cs-CZ" sz="2400" dirty="0"/>
                  <a:t> on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entrance</a:t>
                </a:r>
                <a:r>
                  <a:rPr lang="cs-CZ" sz="2400" dirty="0"/>
                  <a:t>/</a:t>
                </a:r>
                <a:r>
                  <a:rPr lang="cs-CZ" sz="2400" dirty="0" err="1"/>
                  <a:t>viewing</a:t>
                </a:r>
                <a:r>
                  <a:rPr lang="cs-CZ" sz="2400" dirty="0"/>
                  <a:t> </a:t>
                </a:r>
                <a:r>
                  <a:rPr lang="cs-CZ" sz="2400" dirty="0" err="1"/>
                  <a:t>angle</a:t>
                </a:r>
                <a:r>
                  <a:rPr lang="cs-CZ" sz="2400" dirty="0"/>
                  <a:t> (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sz="2400" dirty="0"/>
                  <a:t> and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cs-CZ" sz="2400" dirty="0"/>
                  <a:t> </a:t>
                </a:r>
                <a:r>
                  <a:rPr lang="cs-CZ" sz="2400" dirty="0" err="1"/>
                  <a:t>respectively</a:t>
                </a:r>
                <a:r>
                  <a:rPr lang="cs-CZ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total</a:t>
                </a:r>
                <a:r>
                  <a:rPr lang="cs-CZ" sz="2400" dirty="0"/>
                  <a:t> </a:t>
                </a:r>
                <a:r>
                  <a:rPr lang="cs-CZ" sz="2400" dirty="0" err="1"/>
                  <a:t>phase</a:t>
                </a:r>
                <a:r>
                  <a:rPr lang="cs-CZ" sz="2400" dirty="0"/>
                  <a:t> shift </a:t>
                </a:r>
                <a:r>
                  <a:rPr lang="cs-CZ" sz="2400" dirty="0" err="1"/>
                  <a:t>is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then</a:t>
                </a:r>
                <a:r>
                  <a:rPr lang="cs-CZ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cs-CZ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cs-CZ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sz="2400" dirty="0" err="1"/>
                  <a:t>The</a:t>
                </a:r>
                <a:r>
                  <a:rPr lang="cs-CZ" sz="2400" dirty="0"/>
                  <a:t> rest </a:t>
                </a:r>
                <a:r>
                  <a:rPr lang="cs-CZ" sz="2400" dirty="0" err="1"/>
                  <a:t>of</a:t>
                </a:r>
                <a:r>
                  <a:rPr lang="cs-CZ" sz="2400" dirty="0"/>
                  <a:t> </a:t>
                </a:r>
                <a:r>
                  <a:rPr lang="cs-CZ" sz="2400" dirty="0" err="1"/>
                  <a:t>the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formulation</a:t>
                </a:r>
                <a:r>
                  <a:rPr lang="cs-CZ" sz="2400" dirty="0"/>
                  <a:t> </a:t>
                </a:r>
                <a:r>
                  <a:rPr lang="cs-CZ" sz="2400" dirty="0" err="1"/>
                  <a:t>for</a:t>
                </a:r>
                <a:r>
                  <a:rPr lang="cs-CZ" sz="2400" dirty="0"/>
                  <a:t> </a:t>
                </a:r>
                <a:r>
                  <a:rPr lang="cs-CZ" sz="2400" dirty="0" err="1"/>
                  <a:t>constructive</a:t>
                </a:r>
                <a:r>
                  <a:rPr lang="cs-CZ" sz="2400" dirty="0"/>
                  <a:t> interference: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cs-CZ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cs-CZ" sz="2400" dirty="0"/>
              </a:p>
              <a:p>
                <a:endParaRPr lang="cs-CZ" sz="2400" dirty="0"/>
              </a:p>
            </p:txBody>
          </p:sp>
        </mc:Choice>
        <mc:Fallback xmlns=""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99215222-5324-F8CC-1066-6D1E6184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5" y="1653310"/>
                <a:ext cx="5885875" cy="4154984"/>
              </a:xfrm>
              <a:prstGeom prst="rect">
                <a:avLst/>
              </a:prstGeom>
              <a:blipFill>
                <a:blip r:embed="rId8"/>
                <a:stretch>
                  <a:fillRect l="-1346" t="-1173" r="-1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57FFF4A5-6507-DD09-BB5F-DEE120168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96" y="3345180"/>
            <a:ext cx="4018450" cy="41023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24916C8-6AE7-36DE-311A-77ECB8B0A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239" y="4700298"/>
            <a:ext cx="4286405" cy="53038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57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8"/>
                <a:ext cx="7263694" cy="4018287"/>
              </a:xfrm>
            </p:spPr>
            <p:txBody>
              <a:bodyPr>
                <a:normAutofit/>
              </a:bodyPr>
              <a:lstStyle/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angles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sz="2400" dirty="0"/>
                  <a:t> and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have</a:t>
                </a:r>
                <a:r>
                  <a:rPr lang="cs-CZ" dirty="0"/>
                  <a:t> </a:t>
                </a:r>
                <a:r>
                  <a:rPr lang="cs-CZ" dirty="0" err="1"/>
                  <a:t>been</a:t>
                </a:r>
                <a:r>
                  <a:rPr lang="cs-CZ" dirty="0"/>
                  <a:t> </a:t>
                </a:r>
                <a:r>
                  <a:rPr lang="cs-CZ" dirty="0" err="1"/>
                  <a:t>calculated</a:t>
                </a:r>
                <a:r>
                  <a:rPr lang="cs-CZ" dirty="0"/>
                  <a:t>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relative</a:t>
                </a:r>
                <a:r>
                  <a:rPr lang="cs-CZ" dirty="0"/>
                  <a:t> </a:t>
                </a:r>
                <a:r>
                  <a:rPr lang="cs-CZ" dirty="0" err="1"/>
                  <a:t>positions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light</a:t>
                </a:r>
                <a:r>
                  <a:rPr lang="cs-CZ" dirty="0"/>
                  <a:t> source, </a:t>
                </a:r>
                <a:r>
                  <a:rPr lang="cs-CZ" dirty="0" err="1"/>
                  <a:t>viewed</a:t>
                </a:r>
                <a:r>
                  <a:rPr lang="cs-CZ" dirty="0"/>
                  <a:t> </a:t>
                </a:r>
                <a:r>
                  <a:rPr lang="cs-CZ" dirty="0" err="1"/>
                  <a:t>disc</a:t>
                </a:r>
                <a:r>
                  <a:rPr lang="cs-CZ" dirty="0"/>
                  <a:t> and </a:t>
                </a:r>
                <a:r>
                  <a:rPr lang="cs-CZ" dirty="0" err="1"/>
                  <a:t>camera</a:t>
                </a:r>
                <a:endParaRPr lang="cs-CZ" dirty="0"/>
              </a:p>
              <a:p>
                <a:r>
                  <a:rPr lang="cs-CZ" sz="2400" dirty="0" err="1"/>
                  <a:t>Measured</a:t>
                </a:r>
                <a:r>
                  <a:rPr lang="cs-CZ" sz="2400" dirty="0"/>
                  <a:t> </a:t>
                </a:r>
                <a:r>
                  <a:rPr lang="cs-CZ" sz="2400" dirty="0" err="1"/>
                  <a:t>for</a:t>
                </a:r>
                <a:r>
                  <a:rPr lang="cs-CZ" sz="2400" dirty="0"/>
                  <a:t> a </a:t>
                </a:r>
                <a:r>
                  <a:rPr lang="cs-CZ" sz="2400" dirty="0" err="1"/>
                  <a:t>total</a:t>
                </a:r>
                <a:r>
                  <a:rPr lang="cs-CZ" sz="2400" dirty="0"/>
                  <a:t> </a:t>
                </a:r>
                <a:r>
                  <a:rPr lang="cs-CZ" sz="2400" dirty="0" err="1"/>
                  <a:t>of</a:t>
                </a:r>
                <a:r>
                  <a:rPr lang="cs-CZ" sz="2400" dirty="0"/>
                  <a:t> 6 </a:t>
                </a:r>
                <a:r>
                  <a:rPr lang="cs-CZ" sz="2400" dirty="0" err="1"/>
                  <a:t>points</a:t>
                </a:r>
                <a:endParaRPr lang="cs-CZ" sz="2400" dirty="0"/>
              </a:p>
              <a:p>
                <a:r>
                  <a:rPr lang="cs-CZ" dirty="0" err="1"/>
                  <a:t>Mostly</a:t>
                </a:r>
                <a:r>
                  <a:rPr lang="cs-CZ" dirty="0"/>
                  <a:t> a </a:t>
                </a:r>
                <a:r>
                  <a:rPr lang="cs-CZ" dirty="0" err="1"/>
                  <a:t>qualitative</a:t>
                </a:r>
                <a:r>
                  <a:rPr lang="cs-CZ" dirty="0"/>
                  <a:t> </a:t>
                </a:r>
                <a:r>
                  <a:rPr lang="cs-CZ" dirty="0" err="1"/>
                  <a:t>measurement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8"/>
                <a:ext cx="7263694" cy="4018287"/>
              </a:xfrm>
              <a:blipFill>
                <a:blip r:embed="rId2"/>
                <a:stretch>
                  <a:fillRect l="-1091" t="-2276" r="-83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7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25405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4152268" y="5499606"/>
            <a:ext cx="388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5: Diagram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experiment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8EC9748-597D-4CB1-11DB-EAE38B792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813" y="1468642"/>
            <a:ext cx="4429139" cy="44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hypothesis</a:t>
            </a:r>
            <a:r>
              <a:rPr lang="cs-CZ" dirty="0"/>
              <a:t>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8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162068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AC67B836-D278-5914-EC2D-5587E8454124}"/>
              </a:ext>
            </a:extLst>
          </p:cNvPr>
          <p:cNvSpPr txBox="1"/>
          <p:nvPr/>
        </p:nvSpPr>
        <p:spPr>
          <a:xfrm>
            <a:off x="382632" y="174208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6: </a:t>
            </a:r>
            <a:r>
              <a:rPr lang="cs-CZ" dirty="0" err="1"/>
              <a:t>Photos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points</a:t>
            </a:r>
            <a:r>
              <a:rPr lang="cs-CZ" dirty="0"/>
              <a:t> </a:t>
            </a:r>
          </a:p>
        </p:txBody>
      </p:sp>
      <p:pic>
        <p:nvPicPr>
          <p:cNvPr id="18" name="Obrázek 17" descr="Obsah obrázku text, ve tmě&#10;&#10;Popis byl vytvořen automaticky">
            <a:extLst>
              <a:ext uri="{FF2B5EF4-FFF2-40B4-BE49-F238E27FC236}">
                <a16:creationId xmlns:a16="http://schemas.microsoft.com/office/drawing/2014/main" id="{8390BF73-A905-85E8-7FE9-99C1C8A5BA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5"/>
          <a:stretch/>
        </p:blipFill>
        <p:spPr>
          <a:xfrm>
            <a:off x="451745" y="2132379"/>
            <a:ext cx="2195153" cy="3872543"/>
          </a:xfrm>
          <a:prstGeom prst="rect">
            <a:avLst/>
          </a:prstGeom>
        </p:spPr>
      </p:pic>
      <p:pic>
        <p:nvPicPr>
          <p:cNvPr id="19" name="Obrázek 18" descr="Obsah obrázku text, ve tmě&#10;&#10;Popis byl vytvořen automaticky">
            <a:extLst>
              <a:ext uri="{FF2B5EF4-FFF2-40B4-BE49-F238E27FC236}">
                <a16:creationId xmlns:a16="http://schemas.microsoft.com/office/drawing/2014/main" id="{6462F950-6845-639B-C9DB-91C88DDEDC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5"/>
          <a:stretch/>
        </p:blipFill>
        <p:spPr>
          <a:xfrm>
            <a:off x="2656389" y="2132379"/>
            <a:ext cx="2195152" cy="3872539"/>
          </a:xfrm>
          <a:prstGeom prst="rect">
            <a:avLst/>
          </a:prstGeom>
        </p:spPr>
      </p:pic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711D009E-8196-E0DA-9782-ADF4CCBF5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043505"/>
              </p:ext>
            </p:extLst>
          </p:nvPr>
        </p:nvGraphicFramePr>
        <p:xfrm>
          <a:off x="5761705" y="1579742"/>
          <a:ext cx="5978550" cy="4312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Obrázek 20">
            <a:extLst>
              <a:ext uri="{FF2B5EF4-FFF2-40B4-BE49-F238E27FC236}">
                <a16:creationId xmlns:a16="http://schemas.microsoft.com/office/drawing/2014/main" id="{55EDFFDF-6B18-DFD0-0034-3D5FFCEEE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798746" y="3684852"/>
            <a:ext cx="3484881" cy="26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Hyp</a:t>
            </a:r>
            <a:r>
              <a:rPr lang="cs-CZ" dirty="0"/>
              <a:t>. 2 - </a:t>
            </a:r>
            <a:r>
              <a:rPr lang="cs-CZ" dirty="0" err="1"/>
              <a:t>Repeated</a:t>
            </a:r>
            <a:r>
              <a:rPr lang="cs-CZ" dirty="0"/>
              <a:t> </a:t>
            </a:r>
            <a:r>
              <a:rPr lang="cs-CZ" dirty="0" err="1"/>
              <a:t>reflection</a:t>
            </a:r>
            <a:endParaRPr lang="LID4096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2F673779-0C73-70DB-6DCD-8B367CCE3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0" y="3429000"/>
            <a:ext cx="6975475" cy="23900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03/27/2023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771F-8405-CB6F-C023-4C822DB7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9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344693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D046BF-55D1-DF70-208B-0EA1D9450A8D}"/>
              </a:ext>
            </a:extLst>
          </p:cNvPr>
          <p:cNvSpPr txBox="1"/>
          <p:nvPr/>
        </p:nvSpPr>
        <p:spPr>
          <a:xfrm>
            <a:off x="4761230" y="3290618"/>
            <a:ext cx="4398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Fig</a:t>
            </a:r>
            <a:r>
              <a:rPr lang="cs-CZ" dirty="0"/>
              <a:t>. 8: Diagram </a:t>
            </a:r>
            <a:r>
              <a:rPr lang="cs-CZ" dirty="0" err="1"/>
              <a:t>of</a:t>
            </a:r>
            <a:r>
              <a:rPr lang="cs-CZ" dirty="0"/>
              <a:t> a </a:t>
            </a:r>
            <a:r>
              <a:rPr lang="cs-CZ" dirty="0" err="1"/>
              <a:t>ray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</a:t>
            </a:r>
            <a:r>
              <a:rPr lang="cs-CZ" dirty="0" err="1"/>
              <a:t>repeatedly</a:t>
            </a:r>
            <a:r>
              <a:rPr lang="cs-CZ" dirty="0"/>
              <a:t> </a:t>
            </a:r>
            <a:r>
              <a:rPr lang="cs-CZ" dirty="0" err="1"/>
              <a:t>reflected</a:t>
            </a:r>
            <a:r>
              <a:rPr lang="cs-CZ" dirty="0"/>
              <a:t> </a:t>
            </a:r>
            <a:r>
              <a:rPr lang="cs-CZ" dirty="0" err="1"/>
              <a:t>within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PC </a:t>
            </a:r>
            <a:r>
              <a:rPr lang="cs-CZ" dirty="0" err="1"/>
              <a:t>layer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A103CFDF-DA7C-03C1-C961-9521F09EB4BD}"/>
              </a:ext>
            </a:extLst>
          </p:cNvPr>
          <p:cNvSpPr txBox="1"/>
          <p:nvPr/>
        </p:nvSpPr>
        <p:spPr>
          <a:xfrm>
            <a:off x="292099" y="1653146"/>
            <a:ext cx="43982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i="1" dirty="0"/>
              <a:t>In </a:t>
            </a:r>
            <a:r>
              <a:rPr lang="cs-CZ" sz="2400" b="1" i="1" dirty="0" err="1"/>
              <a:t>the</a:t>
            </a:r>
            <a:r>
              <a:rPr lang="cs-CZ" sz="2400" b="1" i="1" dirty="0"/>
              <a:t> </a:t>
            </a:r>
            <a:r>
              <a:rPr lang="cs-CZ" sz="2400" b="1" i="1" dirty="0" err="1"/>
              <a:t>scenario</a:t>
            </a:r>
            <a:r>
              <a:rPr lang="cs-CZ" sz="2400" b="1" i="1" dirty="0"/>
              <a:t>, </a:t>
            </a:r>
            <a:r>
              <a:rPr lang="cs-CZ" sz="2400" b="1" i="1" dirty="0" err="1"/>
              <a:t>where</a:t>
            </a:r>
            <a:r>
              <a:rPr lang="cs-CZ" sz="2400" b="1" i="1" dirty="0"/>
              <a:t> a </a:t>
            </a:r>
            <a:r>
              <a:rPr lang="cs-CZ" sz="2400" b="1" i="1" dirty="0" err="1"/>
              <a:t>ray</a:t>
            </a:r>
            <a:r>
              <a:rPr lang="cs-CZ" sz="2400" b="1" i="1" dirty="0"/>
              <a:t> </a:t>
            </a:r>
            <a:r>
              <a:rPr lang="cs-CZ" sz="2400" b="1" i="1" dirty="0" err="1"/>
              <a:t>enters</a:t>
            </a:r>
            <a:r>
              <a:rPr lang="cs-CZ" sz="2400" b="1" i="1" dirty="0"/>
              <a:t> </a:t>
            </a:r>
            <a:r>
              <a:rPr lang="cs-CZ" sz="2400" b="1" i="1" dirty="0" err="1"/>
              <a:t>the</a:t>
            </a:r>
            <a:r>
              <a:rPr lang="cs-CZ" sz="2400" b="1" i="1" dirty="0"/>
              <a:t> PC </a:t>
            </a:r>
            <a:r>
              <a:rPr lang="cs-CZ" sz="2400" b="1" i="1" dirty="0" err="1"/>
              <a:t>layer</a:t>
            </a:r>
            <a:r>
              <a:rPr lang="cs-CZ" sz="2400" b="1" i="1" dirty="0"/>
              <a:t> </a:t>
            </a:r>
            <a:r>
              <a:rPr lang="cs-CZ" sz="2400" b="1" i="1" dirty="0" err="1"/>
              <a:t>of</a:t>
            </a:r>
            <a:r>
              <a:rPr lang="cs-CZ" sz="2400" b="1" i="1" dirty="0"/>
              <a:t> </a:t>
            </a:r>
            <a:r>
              <a:rPr lang="cs-CZ" sz="2400" b="1" i="1" dirty="0" err="1"/>
              <a:t>the</a:t>
            </a:r>
            <a:r>
              <a:rPr lang="cs-CZ" sz="2400" b="1" i="1" dirty="0"/>
              <a:t> </a:t>
            </a:r>
            <a:r>
              <a:rPr lang="cs-CZ" sz="2400" b="1" i="1" dirty="0" err="1"/>
              <a:t>disc</a:t>
            </a:r>
            <a:r>
              <a:rPr lang="cs-CZ" sz="2400" b="1" i="1" dirty="0"/>
              <a:t> via </a:t>
            </a:r>
            <a:r>
              <a:rPr lang="cs-CZ" sz="2400" b="1" i="1" dirty="0" err="1"/>
              <a:t>the</a:t>
            </a:r>
            <a:r>
              <a:rPr lang="cs-CZ" sz="2400" b="1" i="1" dirty="0"/>
              <a:t> </a:t>
            </a:r>
            <a:r>
              <a:rPr lang="cs-CZ" sz="2400" b="1" i="1" dirty="0" err="1"/>
              <a:t>side</a:t>
            </a:r>
            <a:r>
              <a:rPr lang="cs-CZ" sz="2400" b="1" i="1" dirty="0"/>
              <a:t>, </a:t>
            </a:r>
            <a:r>
              <a:rPr lang="cs-CZ" sz="2400" b="1" i="1" dirty="0" err="1"/>
              <a:t>the</a:t>
            </a:r>
            <a:r>
              <a:rPr lang="cs-CZ" sz="2400" b="1" i="1" dirty="0"/>
              <a:t> </a:t>
            </a:r>
            <a:r>
              <a:rPr lang="cs-CZ" sz="2400" b="1" i="1" dirty="0" err="1"/>
              <a:t>ray</a:t>
            </a:r>
            <a:r>
              <a:rPr lang="cs-CZ" sz="2400" b="1" i="1" dirty="0"/>
              <a:t> </a:t>
            </a:r>
            <a:r>
              <a:rPr lang="cs-CZ" sz="2400" b="1" i="1" dirty="0" err="1"/>
              <a:t>can</a:t>
            </a:r>
            <a:r>
              <a:rPr lang="cs-CZ" sz="2400" b="1" i="1" dirty="0"/>
              <a:t> </a:t>
            </a:r>
            <a:r>
              <a:rPr lang="cs-CZ" sz="2400" b="1" i="1" dirty="0" err="1"/>
              <a:t>experience</a:t>
            </a:r>
            <a:r>
              <a:rPr lang="cs-CZ" sz="2400" b="1" i="1" dirty="0"/>
              <a:t> </a:t>
            </a:r>
            <a:r>
              <a:rPr lang="cs-CZ" sz="2400" b="1" i="1" dirty="0" err="1"/>
              <a:t>multiple</a:t>
            </a:r>
            <a:r>
              <a:rPr lang="cs-CZ" sz="2400" b="1" i="1" dirty="0"/>
              <a:t> </a:t>
            </a:r>
            <a:r>
              <a:rPr lang="cs-CZ" sz="2400" b="1" i="1" dirty="0" err="1"/>
              <a:t>reflections</a:t>
            </a:r>
            <a:r>
              <a:rPr lang="cs-CZ" sz="2400" b="1" i="1" dirty="0"/>
              <a:t> </a:t>
            </a:r>
            <a:r>
              <a:rPr lang="cs-CZ" sz="2400" b="1" i="1" dirty="0" err="1"/>
              <a:t>within</a:t>
            </a:r>
            <a:r>
              <a:rPr lang="cs-CZ" sz="2400" b="1" i="1" dirty="0"/>
              <a:t> </a:t>
            </a:r>
            <a:r>
              <a:rPr lang="cs-CZ" sz="2400" b="1" i="1" dirty="0" err="1"/>
              <a:t>that</a:t>
            </a:r>
            <a:r>
              <a:rPr lang="cs-CZ" sz="2400" b="1" i="1" dirty="0"/>
              <a:t> </a:t>
            </a:r>
            <a:r>
              <a:rPr lang="cs-CZ" sz="2400" b="1" i="1" dirty="0" err="1"/>
              <a:t>layer</a:t>
            </a:r>
            <a:r>
              <a:rPr lang="cs-CZ" sz="2400" b="1" i="1" dirty="0"/>
              <a:t>. </a:t>
            </a:r>
            <a:r>
              <a:rPr lang="cs-CZ" sz="2400" b="1" i="1" dirty="0" err="1"/>
              <a:t>During</a:t>
            </a:r>
            <a:r>
              <a:rPr lang="cs-CZ" sz="2400" b="1" i="1" dirty="0"/>
              <a:t> </a:t>
            </a:r>
            <a:r>
              <a:rPr lang="cs-CZ" sz="2400" b="1" i="1" dirty="0" err="1"/>
              <a:t>each</a:t>
            </a:r>
            <a:r>
              <a:rPr lang="cs-CZ" sz="2400" b="1" i="1" dirty="0"/>
              <a:t> </a:t>
            </a:r>
            <a:r>
              <a:rPr lang="cs-CZ" sz="2400" b="1" i="1" dirty="0" err="1"/>
              <a:t>reflection</a:t>
            </a:r>
            <a:r>
              <a:rPr lang="cs-CZ" sz="2400" b="1" i="1" dirty="0"/>
              <a:t> </a:t>
            </a:r>
            <a:r>
              <a:rPr lang="cs-CZ" sz="2400" b="1" i="1" dirty="0" err="1"/>
              <a:t>some</a:t>
            </a:r>
            <a:r>
              <a:rPr lang="cs-CZ" sz="2400" b="1" i="1" dirty="0"/>
              <a:t> part </a:t>
            </a:r>
            <a:r>
              <a:rPr lang="cs-CZ" sz="2400" b="1" i="1" dirty="0" err="1"/>
              <a:t>of</a:t>
            </a:r>
            <a:r>
              <a:rPr lang="cs-CZ" sz="2400" b="1" i="1" dirty="0"/>
              <a:t> </a:t>
            </a:r>
            <a:r>
              <a:rPr lang="cs-CZ" sz="2400" b="1" i="1" dirty="0" err="1"/>
              <a:t>it‘s</a:t>
            </a:r>
            <a:r>
              <a:rPr lang="cs-CZ" sz="2400" b="1" i="1" dirty="0"/>
              <a:t> </a:t>
            </a:r>
            <a:r>
              <a:rPr lang="cs-CZ" sz="2400" b="1" i="1" dirty="0" err="1"/>
              <a:t>energy</a:t>
            </a:r>
            <a:r>
              <a:rPr lang="cs-CZ" sz="2400" b="1" i="1" dirty="0"/>
              <a:t> </a:t>
            </a:r>
            <a:r>
              <a:rPr lang="cs-CZ" sz="2400" b="1" i="1" dirty="0" err="1"/>
              <a:t>may</a:t>
            </a:r>
            <a:r>
              <a:rPr lang="cs-CZ" sz="2400" b="1" i="1" dirty="0"/>
              <a:t> </a:t>
            </a:r>
            <a:r>
              <a:rPr lang="cs-CZ" sz="2400" b="1" i="1" dirty="0" err="1"/>
              <a:t>be</a:t>
            </a:r>
            <a:r>
              <a:rPr lang="cs-CZ" sz="2400" b="1" i="1" dirty="0"/>
              <a:t> </a:t>
            </a:r>
            <a:r>
              <a:rPr lang="cs-CZ" sz="2400" b="1" i="1" dirty="0" err="1"/>
              <a:t>emmited</a:t>
            </a:r>
            <a:r>
              <a:rPr lang="cs-CZ" sz="2400" b="1" i="1" dirty="0"/>
              <a:t>. These </a:t>
            </a:r>
            <a:r>
              <a:rPr lang="cs-CZ" sz="2400" b="1" i="1" dirty="0" err="1"/>
              <a:t>reflections</a:t>
            </a:r>
            <a:r>
              <a:rPr lang="cs-CZ" sz="2400" b="1" i="1" dirty="0"/>
              <a:t> </a:t>
            </a:r>
            <a:r>
              <a:rPr lang="cs-CZ" sz="2400" b="1" i="1" dirty="0" err="1"/>
              <a:t>will</a:t>
            </a:r>
            <a:r>
              <a:rPr lang="cs-CZ" sz="2400" b="1" i="1" dirty="0"/>
              <a:t> </a:t>
            </a:r>
            <a:r>
              <a:rPr lang="cs-CZ" sz="2400" b="1" i="1" dirty="0" err="1"/>
              <a:t>be</a:t>
            </a:r>
            <a:r>
              <a:rPr lang="cs-CZ" sz="2400" b="1" i="1" dirty="0"/>
              <a:t> </a:t>
            </a:r>
            <a:r>
              <a:rPr lang="cs-CZ" sz="2400" b="1" i="1" dirty="0" err="1"/>
              <a:t>spaced</a:t>
            </a:r>
            <a:r>
              <a:rPr lang="cs-CZ" sz="2400" b="1" i="1" dirty="0"/>
              <a:t> </a:t>
            </a:r>
            <a:r>
              <a:rPr lang="cs-CZ" sz="2400" b="1" i="1" dirty="0" err="1"/>
              <a:t>evenly</a:t>
            </a:r>
            <a:r>
              <a:rPr lang="cs-CZ" sz="24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14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72F0BC43848CD45A3535E6EE99813D8" ma:contentTypeVersion="7" ma:contentTypeDescription="Vytvoří nový dokument" ma:contentTypeScope="" ma:versionID="95b22c2efedf9d9862074d0f2edd2c53">
  <xsd:schema xmlns:xsd="http://www.w3.org/2001/XMLSchema" xmlns:xs="http://www.w3.org/2001/XMLSchema" xmlns:p="http://schemas.microsoft.com/office/2006/metadata/properties" xmlns:ns3="9b172af6-1c51-419e-bd26-a1bb6b997cfd" xmlns:ns4="8d1cbae9-84b9-4e4a-84b8-c7e291f2fae3" targetNamespace="http://schemas.microsoft.com/office/2006/metadata/properties" ma:root="true" ma:fieldsID="f012c4727567bf427596285edb9f92a1" ns3:_="" ns4:_="">
    <xsd:import namespace="9b172af6-1c51-419e-bd26-a1bb6b997cfd"/>
    <xsd:import namespace="8d1cbae9-84b9-4e4a-84b8-c7e291f2fa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172af6-1c51-419e-bd26-a1bb6b997c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1cbae9-84b9-4e4a-84b8-c7e291f2f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84DEE9-F5C2-49C7-AB82-421992C30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EDEB16-99F9-4A1E-AF25-1066FF06A00B}">
  <ds:schemaRefs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d1cbae9-84b9-4e4a-84b8-c7e291f2fae3"/>
    <ds:schemaRef ds:uri="9b172af6-1c51-419e-bd26-a1bb6b997cfd"/>
  </ds:schemaRefs>
</ds:datastoreItem>
</file>

<file path=customXml/itemProps3.xml><?xml version="1.0" encoding="utf-8"?>
<ds:datastoreItem xmlns:ds="http://schemas.openxmlformats.org/officeDocument/2006/customXml" ds:itemID="{B20457A3-E14D-4AD7-8730-2B43830A4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172af6-1c51-419e-bd26-a1bb6b997cfd"/>
    <ds:schemaRef ds:uri="8d1cbae9-84b9-4e4a-84b8-c7e291f2fa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1343</Words>
  <Application>Microsoft Office PowerPoint</Application>
  <PresentationFormat>Širokoúhlá obrazovka</PresentationFormat>
  <Paragraphs>211</Paragraphs>
  <Slides>17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Arial</vt:lpstr>
      <vt:lpstr>Bahnschrift</vt:lpstr>
      <vt:lpstr>Bahnschrift Light</vt:lpstr>
      <vt:lpstr>Calibri</vt:lpstr>
      <vt:lpstr>Cambria Math</vt:lpstr>
      <vt:lpstr>Office Theme</vt:lpstr>
      <vt:lpstr>Coloured Line</vt:lpstr>
      <vt:lpstr>Table of contents </vt:lpstr>
      <vt:lpstr>Problem definition</vt:lpstr>
      <vt:lpstr>Observations</vt:lpstr>
      <vt:lpstr>Hyp. 1 – Refraction and diffraction</vt:lpstr>
      <vt:lpstr>Hyp. 1 – Refraction and diffraction</vt:lpstr>
      <vt:lpstr>Measurements for hypothesis 1</vt:lpstr>
      <vt:lpstr>Measurements for hypothesis 1</vt:lpstr>
      <vt:lpstr>Hyp. 2 - Repeated reflection</vt:lpstr>
      <vt:lpstr>Hyp. 2 - Repeated reflection</vt:lpstr>
      <vt:lpstr>Measurements for hypothesis 2</vt:lpstr>
      <vt:lpstr>Measurements for hypothesis 2</vt:lpstr>
      <vt:lpstr>Other observed phenomena</vt:lpstr>
      <vt:lpstr>Other observed phenomena</vt:lpstr>
      <vt:lpstr>Future improvements</vt:lpstr>
      <vt:lpstr>Summary</vt:lpstr>
      <vt:lpstr>Additional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Marhoul</dc:creator>
  <cp:lastModifiedBy>Ondřej Sedláček</cp:lastModifiedBy>
  <cp:revision>17</cp:revision>
  <dcterms:created xsi:type="dcterms:W3CDTF">2023-03-20T12:50:50Z</dcterms:created>
  <dcterms:modified xsi:type="dcterms:W3CDTF">2023-03-27T08:29:04Z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0x010100E72F0BC43848CD45A3535E6EE99813D8</vt:lpwstr>
  </property>
</Properties>
</file>